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83" r:id="rId3"/>
    <p:sldId id="284" r:id="rId4"/>
    <p:sldId id="285" r:id="rId5"/>
    <p:sldId id="282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9" r:id="rId14"/>
    <p:sldId id="264" r:id="rId15"/>
    <p:sldId id="265" r:id="rId16"/>
    <p:sldId id="266" r:id="rId17"/>
    <p:sldId id="267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39FC-019C-47B3-BFAE-9452C07D1BC6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D711-EA02-4C86-8CEE-F618B4E91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39FC-019C-47B3-BFAE-9452C07D1BC6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D711-EA02-4C86-8CEE-F618B4E91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39FC-019C-47B3-BFAE-9452C07D1BC6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D711-EA02-4C86-8CEE-F618B4E91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39FC-019C-47B3-BFAE-9452C07D1BC6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D711-EA02-4C86-8CEE-F618B4E91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39FC-019C-47B3-BFAE-9452C07D1BC6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D711-EA02-4C86-8CEE-F618B4E91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39FC-019C-47B3-BFAE-9452C07D1BC6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D711-EA02-4C86-8CEE-F618B4E91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39FC-019C-47B3-BFAE-9452C07D1BC6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D711-EA02-4C86-8CEE-F618B4E91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39FC-019C-47B3-BFAE-9452C07D1BC6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D711-EA02-4C86-8CEE-F618B4E91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39FC-019C-47B3-BFAE-9452C07D1BC6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D711-EA02-4C86-8CEE-F618B4E91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39FC-019C-47B3-BFAE-9452C07D1BC6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D711-EA02-4C86-8CEE-F618B4E91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39FC-019C-47B3-BFAE-9452C07D1BC6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CE9D711-EA02-4C86-8CEE-F618B4E919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6A39FC-019C-47B3-BFAE-9452C07D1BC6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CE9D711-EA02-4C86-8CEE-F618B4E9191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066799"/>
          </a:xfrm>
        </p:spPr>
        <p:txBody>
          <a:bodyPr>
            <a:normAutofit/>
          </a:bodyPr>
          <a:lstStyle/>
          <a:p>
            <a:r>
              <a:rPr lang="sr-Cyrl-CS" sz="3600" dirty="0" smtClean="0"/>
              <a:t>             </a:t>
            </a:r>
            <a:r>
              <a:rPr lang="sr-Cyrl-CS" sz="3600" dirty="0" smtClean="0"/>
              <a:t>Закони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676400"/>
            <a:ext cx="7848600" cy="4800600"/>
          </a:xfrm>
        </p:spPr>
        <p:txBody>
          <a:bodyPr>
            <a:normAutofit lnSpcReduction="10000"/>
          </a:bodyPr>
          <a:lstStyle/>
          <a:p>
            <a:r>
              <a:rPr lang="sr-Cyrl-CS" dirty="0" smtClean="0"/>
              <a:t>Закон о планирању и изградњи  - 2009, 2010 и 2011</a:t>
            </a:r>
            <a:endParaRPr lang="en-US" dirty="0" smtClean="0"/>
          </a:p>
          <a:p>
            <a:r>
              <a:rPr lang="sr-Cyrl-CS" dirty="0" smtClean="0"/>
              <a:t> </a:t>
            </a:r>
            <a:endParaRPr lang="en-US" dirty="0" smtClean="0"/>
          </a:p>
          <a:p>
            <a:r>
              <a:rPr lang="sr-Cyrl-CS" dirty="0" smtClean="0"/>
              <a:t>Закон о безбедности и здрављу на раду  - 2005</a:t>
            </a:r>
            <a:endParaRPr lang="en-US" dirty="0" smtClean="0"/>
          </a:p>
          <a:p>
            <a:r>
              <a:rPr lang="sr-Cyrl-CS" dirty="0" smtClean="0"/>
              <a:t> </a:t>
            </a:r>
            <a:endParaRPr lang="en-US" dirty="0" smtClean="0"/>
          </a:p>
          <a:p>
            <a:r>
              <a:rPr lang="sr-Cyrl-CS" dirty="0" smtClean="0"/>
              <a:t>Закон о јавним набавкама  - 2008</a:t>
            </a:r>
            <a:endParaRPr lang="en-US" dirty="0" smtClean="0"/>
          </a:p>
          <a:p>
            <a:r>
              <a:rPr lang="sr-Cyrl-CS" dirty="0" smtClean="0"/>
              <a:t> </a:t>
            </a:r>
            <a:endParaRPr lang="en-US" dirty="0" smtClean="0"/>
          </a:p>
          <a:p>
            <a:r>
              <a:rPr lang="sr-Cyrl-CS" dirty="0" smtClean="0"/>
              <a:t>Закон о стандардизацији  - 2009</a:t>
            </a:r>
            <a:endParaRPr lang="en-US" dirty="0" smtClean="0"/>
          </a:p>
          <a:p>
            <a:r>
              <a:rPr lang="sr-Cyrl-CS" dirty="0" smtClean="0"/>
              <a:t> </a:t>
            </a:r>
            <a:endParaRPr lang="en-US" dirty="0" smtClean="0"/>
          </a:p>
          <a:p>
            <a:r>
              <a:rPr lang="sr-Cyrl-CS" dirty="0" smtClean="0"/>
              <a:t>Закон о техничким захтевима за производе и оцењивању усаглашености производа са прописаним захтевима  - 2009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066799"/>
          </a:xfrm>
        </p:spPr>
        <p:txBody>
          <a:bodyPr>
            <a:normAutofit/>
          </a:bodyPr>
          <a:lstStyle/>
          <a:p>
            <a:r>
              <a:rPr lang="sr-Cyrl-CS" sz="3600" dirty="0" smtClean="0"/>
              <a:t>             Закон о планирању и изградњи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362200"/>
            <a:ext cx="7848600" cy="4114800"/>
          </a:xfrm>
        </p:spPr>
        <p:txBody>
          <a:bodyPr>
            <a:normAutofit fontScale="92500"/>
          </a:bodyPr>
          <a:lstStyle/>
          <a:p>
            <a:pPr lvl="0"/>
            <a:r>
              <a:rPr lang="sr-Latn-CS" dirty="0" smtClean="0"/>
              <a:t>Ko može da vrši građenje</a:t>
            </a:r>
            <a:endParaRPr lang="en-US" dirty="0" smtClean="0"/>
          </a:p>
          <a:p>
            <a:pPr lvl="0"/>
            <a:r>
              <a:rPr lang="sr-Latn-CS" dirty="0" smtClean="0"/>
              <a:t>Uslovi koje mora da ispunjava odgovorni izvođač radova</a:t>
            </a:r>
            <a:endParaRPr lang="en-US" dirty="0" smtClean="0"/>
          </a:p>
          <a:p>
            <a:pPr lvl="0"/>
            <a:r>
              <a:rPr lang="sr-Latn-CS" dirty="0" smtClean="0"/>
              <a:t>Obaveze izvođača radova i odgovornog izvođača radova</a:t>
            </a:r>
            <a:endParaRPr lang="en-US" dirty="0" smtClean="0"/>
          </a:p>
          <a:p>
            <a:pPr lvl="0"/>
            <a:r>
              <a:rPr lang="sr-Latn-CS" dirty="0" smtClean="0"/>
              <a:t>Zadatak stručnog nadzora</a:t>
            </a:r>
            <a:endParaRPr lang="en-US" dirty="0" smtClean="0"/>
          </a:p>
          <a:p>
            <a:pPr lvl="0"/>
            <a:r>
              <a:rPr lang="sr-Latn-CS" dirty="0" smtClean="0"/>
              <a:t>Ko mođe da vrši stručni nadzor</a:t>
            </a:r>
            <a:endParaRPr lang="en-US" dirty="0" smtClean="0"/>
          </a:p>
          <a:p>
            <a:pPr lvl="0"/>
            <a:r>
              <a:rPr lang="sr-Latn-CS" dirty="0" smtClean="0"/>
              <a:t>Kako se utvrđuje podobnost objekta za upotrebu</a:t>
            </a:r>
            <a:endParaRPr lang="en-US" dirty="0" smtClean="0"/>
          </a:p>
          <a:p>
            <a:pPr lvl="0"/>
            <a:r>
              <a:rPr lang="sr-Latn-CS" dirty="0" smtClean="0"/>
              <a:t>Ko formira Komisiju za tehnički pregled objekta</a:t>
            </a:r>
            <a:endParaRPr lang="en-US" dirty="0" smtClean="0"/>
          </a:p>
          <a:p>
            <a:pPr lvl="0"/>
            <a:r>
              <a:rPr lang="sr-Latn-CS" dirty="0" smtClean="0"/>
              <a:t>Ko može biti član Komisije za tehnički pregled</a:t>
            </a:r>
            <a:endParaRPr lang="en-US" dirty="0" smtClean="0"/>
          </a:p>
          <a:p>
            <a:pPr lvl="0"/>
            <a:r>
              <a:rPr lang="sr-Latn-CS" dirty="0" smtClean="0"/>
              <a:t>Ko izdaje upotrebnu dozvolu</a:t>
            </a:r>
            <a:endParaRPr lang="en-US" dirty="0" smtClean="0"/>
          </a:p>
          <a:p>
            <a:pPr lvl="0"/>
            <a:endParaRPr lang="en-US" dirty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066799"/>
          </a:xfrm>
        </p:spPr>
        <p:txBody>
          <a:bodyPr>
            <a:normAutofit/>
          </a:bodyPr>
          <a:lstStyle/>
          <a:p>
            <a:r>
              <a:rPr lang="sr-Cyrl-CS" sz="3600" dirty="0" smtClean="0"/>
              <a:t>Закон о стандардизацији   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362200"/>
            <a:ext cx="7848600" cy="4114800"/>
          </a:xfrm>
        </p:spPr>
        <p:txBody>
          <a:bodyPr>
            <a:normAutofit/>
          </a:bodyPr>
          <a:lstStyle/>
          <a:p>
            <a:endParaRPr lang="sr-Cyrl-CS" dirty="0" smtClean="0"/>
          </a:p>
          <a:p>
            <a:endParaRPr lang="sr-Cyrl-CS" dirty="0" smtClean="0"/>
          </a:p>
          <a:p>
            <a:endParaRPr lang="sr-Cyrl-CS" dirty="0" smtClean="0"/>
          </a:p>
          <a:p>
            <a:endParaRPr lang="sr-Cyrl-CS" dirty="0" smtClean="0"/>
          </a:p>
          <a:p>
            <a:r>
              <a:rPr lang="sr-Latn-CS" dirty="0" smtClean="0"/>
              <a:t>Kada je obavezna primena srpskih standarda</a:t>
            </a:r>
            <a:endParaRPr lang="en-US" dirty="0" smtClean="0"/>
          </a:p>
          <a:p>
            <a:pPr lvl="0"/>
            <a:endParaRPr lang="en-US" dirty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2819399"/>
          </a:xfrm>
        </p:spPr>
        <p:txBody>
          <a:bodyPr>
            <a:normAutofit/>
          </a:bodyPr>
          <a:lstStyle/>
          <a:p>
            <a:r>
              <a:rPr lang="sr-Cyrl-CS" sz="3600" dirty="0" smtClean="0"/>
              <a:t>Закон о техничким захтевима  за производе и оцењивању </a:t>
            </a:r>
            <a:br>
              <a:rPr lang="sr-Cyrl-CS" sz="3600" dirty="0" smtClean="0"/>
            </a:br>
            <a:r>
              <a:rPr lang="sr-Cyrl-CS" sz="3600" dirty="0" smtClean="0"/>
              <a:t>усаглашености производа са</a:t>
            </a:r>
            <a:br>
              <a:rPr lang="sr-Cyrl-CS" sz="3600" dirty="0" smtClean="0"/>
            </a:br>
            <a:r>
              <a:rPr lang="sr-Cyrl-CS" sz="3600" dirty="0" smtClean="0"/>
              <a:t>прописаним захтевима </a:t>
            </a:r>
            <a:br>
              <a:rPr lang="sr-Cyrl-CS" sz="3600" dirty="0" smtClean="0"/>
            </a:br>
            <a:r>
              <a:rPr lang="sr-Cyrl-CS" sz="3600" dirty="0" smtClean="0"/>
              <a:t>             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657600"/>
            <a:ext cx="7848600" cy="2819400"/>
          </a:xfrm>
        </p:spPr>
        <p:txBody>
          <a:bodyPr>
            <a:normAutofit/>
          </a:bodyPr>
          <a:lstStyle/>
          <a:p>
            <a:pPr lvl="0"/>
            <a:endParaRPr lang="sr-Cyrl-CS" sz="2800" dirty="0" smtClean="0"/>
          </a:p>
          <a:p>
            <a:pPr lvl="0"/>
            <a:endParaRPr lang="sr-Cyrl-CS" sz="2800" dirty="0" smtClean="0"/>
          </a:p>
          <a:p>
            <a:pPr lvl="0"/>
            <a:endParaRPr lang="sr-Cyrl-CS" sz="2800" dirty="0" smtClean="0"/>
          </a:p>
          <a:p>
            <a:pPr lvl="0"/>
            <a:r>
              <a:rPr lang="sr-Latn-CS" sz="2800" dirty="0" smtClean="0"/>
              <a:t>Definicija tehničkog propisa</a:t>
            </a:r>
            <a:endParaRPr lang="en-US" sz="2800" dirty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2819399"/>
          </a:xfrm>
        </p:spPr>
        <p:txBody>
          <a:bodyPr>
            <a:normAutofit/>
          </a:bodyPr>
          <a:lstStyle/>
          <a:p>
            <a:r>
              <a:rPr lang="sr-Cyrl-CS" sz="3600" dirty="0" smtClean="0"/>
              <a:t>Закон о техничким захтевима  за производе и оцењивању </a:t>
            </a:r>
            <a:br>
              <a:rPr lang="sr-Cyrl-CS" sz="3600" dirty="0" smtClean="0"/>
            </a:br>
            <a:r>
              <a:rPr lang="sr-Cyrl-CS" sz="3600" dirty="0" smtClean="0"/>
              <a:t>усаглашености производа са</a:t>
            </a:r>
            <a:br>
              <a:rPr lang="sr-Cyrl-CS" sz="3600" dirty="0" smtClean="0"/>
            </a:br>
            <a:r>
              <a:rPr lang="sr-Cyrl-CS" sz="3600" dirty="0" smtClean="0"/>
              <a:t>прописаним захтевима </a:t>
            </a:r>
            <a:br>
              <a:rPr lang="sr-Cyrl-CS" sz="3600" dirty="0" smtClean="0"/>
            </a:br>
            <a:r>
              <a:rPr lang="sr-Cyrl-CS" sz="3600" dirty="0" smtClean="0"/>
              <a:t>             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657600"/>
            <a:ext cx="7848600" cy="2819400"/>
          </a:xfrm>
        </p:spPr>
        <p:txBody>
          <a:bodyPr>
            <a:normAutofit/>
          </a:bodyPr>
          <a:lstStyle/>
          <a:p>
            <a:pPr lvl="0"/>
            <a:endParaRPr lang="sr-Cyrl-CS" sz="2800" dirty="0" smtClean="0"/>
          </a:p>
          <a:p>
            <a:pPr lvl="0"/>
            <a:endParaRPr lang="sr-Cyrl-CS" sz="2800" dirty="0" smtClean="0"/>
          </a:p>
          <a:p>
            <a:pPr lvl="0"/>
            <a:endParaRPr lang="sr-Cyrl-CS" sz="2800" dirty="0" smtClean="0"/>
          </a:p>
          <a:p>
            <a:pPr lvl="0"/>
            <a:r>
              <a:rPr lang="sr-Latn-CS" sz="2800" dirty="0" smtClean="0"/>
              <a:t>Definicija tehničkog propisa</a:t>
            </a:r>
            <a:endParaRPr lang="en-US" sz="2800" dirty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447799"/>
          </a:xfrm>
        </p:spPr>
        <p:txBody>
          <a:bodyPr>
            <a:normAutofit fontScale="90000"/>
          </a:bodyPr>
          <a:lstStyle/>
          <a:p>
            <a:r>
              <a:rPr lang="sr-Cyrl-CS" sz="4400" dirty="0" smtClean="0"/>
              <a:t>Закон о безбедности </a:t>
            </a:r>
            <a:br>
              <a:rPr lang="sr-Cyrl-CS" sz="4400" dirty="0" smtClean="0"/>
            </a:br>
            <a:r>
              <a:rPr lang="sr-Cyrl-CS" sz="4400" dirty="0" smtClean="0"/>
              <a:t>и здрављу на раду</a:t>
            </a: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>             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981200"/>
            <a:ext cx="7848600" cy="4495800"/>
          </a:xfrm>
        </p:spPr>
        <p:txBody>
          <a:bodyPr>
            <a:normAutofit lnSpcReduction="10000"/>
          </a:bodyPr>
          <a:lstStyle/>
          <a:p>
            <a:pPr lvl="0"/>
            <a:endParaRPr lang="sr-Cyrl-CS" sz="2800" dirty="0" smtClean="0"/>
          </a:p>
          <a:p>
            <a:pPr lvl="0"/>
            <a:r>
              <a:rPr lang="sr-Latn-CS" sz="2800" dirty="0" smtClean="0"/>
              <a:t>Pri kojim postupcima treba obezbediti preventivne mere u bezbednosti i zdravlju na radu</a:t>
            </a:r>
            <a:endParaRPr lang="en-US" sz="2800" dirty="0" smtClean="0"/>
          </a:p>
          <a:p>
            <a:pPr lvl="0"/>
            <a:r>
              <a:rPr lang="sr-Latn-CS" sz="2800" dirty="0" smtClean="0"/>
              <a:t>Načela pri obezbeđivanju preventivnih mera koje preduzima poslodavac </a:t>
            </a:r>
            <a:endParaRPr lang="en-US" sz="2800" dirty="0" smtClean="0"/>
          </a:p>
          <a:p>
            <a:pPr lvl="0"/>
            <a:r>
              <a:rPr lang="sr-Latn-CS" sz="2800" dirty="0" smtClean="0"/>
              <a:t>Pre početka rada, Poslodavac je dužan da .......</a:t>
            </a:r>
            <a:endParaRPr lang="en-US" sz="2800" dirty="0" smtClean="0"/>
          </a:p>
          <a:p>
            <a:pPr lvl="0"/>
            <a:r>
              <a:rPr lang="sr-Latn-CS" sz="2800" dirty="0" smtClean="0"/>
              <a:t>Koje vrste povreda na radu, kom organu  i o kom roku Poslodavac je dužan da prijavi</a:t>
            </a:r>
            <a:endParaRPr lang="en-US" sz="2800" dirty="0" smtClean="0"/>
          </a:p>
          <a:p>
            <a:pPr lvl="0"/>
            <a:r>
              <a:rPr lang="sr-Latn-CS" sz="2800" dirty="0" smtClean="0"/>
              <a:t>Kaznene odredbe za zaposlene koji ne primenjuju propisane mere za bezbedan i zdrav rad </a:t>
            </a:r>
            <a:endParaRPr lang="en-US" sz="2800" dirty="0" smtClean="0"/>
          </a:p>
          <a:p>
            <a:pPr lvl="0"/>
            <a:endParaRPr lang="sr-Cyrl-CS" sz="2800" dirty="0" smtClean="0"/>
          </a:p>
          <a:p>
            <a:pPr lvl="0"/>
            <a:endParaRPr lang="sr-Cyrl-CS" sz="2800" dirty="0" smtClean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828799"/>
          </a:xfrm>
        </p:spPr>
        <p:txBody>
          <a:bodyPr>
            <a:normAutofit fontScale="90000"/>
          </a:bodyPr>
          <a:lstStyle/>
          <a:p>
            <a:r>
              <a:rPr lang="sr-Cyrl-CS" sz="3600" dirty="0" smtClean="0"/>
              <a:t>Правилник о садржају и  начину</a:t>
            </a:r>
            <a:br>
              <a:rPr lang="sr-Cyrl-CS" sz="3600" dirty="0" smtClean="0"/>
            </a:br>
            <a:r>
              <a:rPr lang="sr-Cyrl-CS" sz="3600" dirty="0" smtClean="0"/>
              <a:t>израде техничке документације за</a:t>
            </a:r>
            <a:br>
              <a:rPr lang="sr-Cyrl-CS" sz="3600" dirty="0" smtClean="0"/>
            </a:br>
            <a:r>
              <a:rPr lang="sr-Cyrl-CS" sz="3600" dirty="0" smtClean="0"/>
              <a:t>објекте високоградње</a:t>
            </a:r>
            <a:br>
              <a:rPr lang="sr-Cyrl-CS" sz="3600" dirty="0" smtClean="0"/>
            </a:br>
            <a:r>
              <a:rPr lang="sr-Cyrl-CS" sz="3600" dirty="0" smtClean="0"/>
              <a:t>             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981200"/>
            <a:ext cx="7848600" cy="4495800"/>
          </a:xfrm>
        </p:spPr>
        <p:txBody>
          <a:bodyPr>
            <a:normAutofit/>
          </a:bodyPr>
          <a:lstStyle/>
          <a:p>
            <a:pPr lvl="0"/>
            <a:endParaRPr lang="sr-Cyrl-CS" sz="2800" dirty="0" smtClean="0"/>
          </a:p>
          <a:p>
            <a:r>
              <a:rPr lang="sr-Cyrl-CS" sz="2800" dirty="0" smtClean="0"/>
              <a:t>Делови техничке документације</a:t>
            </a:r>
            <a:endParaRPr lang="en-US" sz="2800" dirty="0" smtClean="0"/>
          </a:p>
          <a:p>
            <a:r>
              <a:rPr lang="sr-Cyrl-CS" sz="2800" dirty="0" smtClean="0"/>
              <a:t>Садржина техничке документације</a:t>
            </a:r>
            <a:endParaRPr lang="en-US" sz="2800" dirty="0" smtClean="0"/>
          </a:p>
          <a:p>
            <a:r>
              <a:rPr lang="sr-Cyrl-CS" sz="2800" dirty="0" smtClean="0"/>
              <a:t>Садржај Опште документације </a:t>
            </a:r>
            <a:endParaRPr lang="en-US" sz="2800" dirty="0" smtClean="0"/>
          </a:p>
          <a:p>
            <a:r>
              <a:rPr lang="sr-Cyrl-CS" sz="2800" dirty="0" smtClean="0"/>
              <a:t>Садржај Пројектног задатка</a:t>
            </a:r>
            <a:endParaRPr lang="en-US" sz="2800" dirty="0" smtClean="0"/>
          </a:p>
          <a:p>
            <a:r>
              <a:rPr lang="sr-Cyrl-CS" sz="2800" dirty="0" smtClean="0"/>
              <a:t>Идејни пројект конструкције</a:t>
            </a:r>
            <a:endParaRPr lang="en-US" sz="2800" dirty="0" smtClean="0"/>
          </a:p>
          <a:p>
            <a:r>
              <a:rPr lang="sr-Cyrl-CS" sz="2800" dirty="0" smtClean="0"/>
              <a:t>Када се израђује Пројект припремних радова</a:t>
            </a:r>
            <a:endParaRPr lang="en-US" sz="2800" dirty="0" smtClean="0"/>
          </a:p>
          <a:p>
            <a:r>
              <a:rPr lang="sr-Cyrl-CS" sz="2800" dirty="0" smtClean="0"/>
              <a:t>Главни пројект конструкције</a:t>
            </a:r>
            <a:endParaRPr lang="en-US" sz="2800" dirty="0" smtClean="0"/>
          </a:p>
          <a:p>
            <a:pPr lvl="0"/>
            <a:endParaRPr lang="sr-Cyrl-CS" sz="2800" dirty="0" smtClean="0"/>
          </a:p>
          <a:p>
            <a:pPr lvl="0"/>
            <a:endParaRPr lang="sr-Cyrl-CS" sz="2800" dirty="0" smtClean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828799"/>
          </a:xfrm>
        </p:spPr>
        <p:txBody>
          <a:bodyPr>
            <a:normAutofit fontScale="90000"/>
          </a:bodyPr>
          <a:lstStyle/>
          <a:p>
            <a:r>
              <a:rPr lang="sr-Cyrl-CS" sz="3600" dirty="0" smtClean="0"/>
              <a:t>Правилник о садржини </a:t>
            </a:r>
            <a:br>
              <a:rPr lang="sr-Cyrl-CS" sz="3600" dirty="0" smtClean="0"/>
            </a:br>
            <a:r>
              <a:rPr lang="sr-Cyrl-CS" sz="3600" dirty="0" smtClean="0"/>
              <a:t>информације о локацији и </a:t>
            </a:r>
            <a:br>
              <a:rPr lang="sr-Cyrl-CS" sz="3600" dirty="0" smtClean="0"/>
            </a:br>
            <a:r>
              <a:rPr lang="sr-Cyrl-CS" sz="3600" dirty="0" smtClean="0"/>
              <a:t>садржини локацијске дозволе </a:t>
            </a:r>
            <a:br>
              <a:rPr lang="sr-Cyrl-CS" sz="3600" dirty="0" smtClean="0"/>
            </a:br>
            <a:r>
              <a:rPr lang="sr-Cyrl-CS" sz="3600" dirty="0" smtClean="0"/>
              <a:t>             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981200"/>
            <a:ext cx="7848600" cy="4495800"/>
          </a:xfrm>
        </p:spPr>
        <p:txBody>
          <a:bodyPr>
            <a:normAutofit/>
          </a:bodyPr>
          <a:lstStyle/>
          <a:p>
            <a:pPr lvl="0"/>
            <a:endParaRPr lang="sr-Cyrl-CS" sz="2800" dirty="0" smtClean="0"/>
          </a:p>
          <a:p>
            <a:pPr lvl="0"/>
            <a:endParaRPr lang="sr-Cyrl-CS" sz="2800" dirty="0" smtClean="0"/>
          </a:p>
          <a:p>
            <a:pPr lvl="0"/>
            <a:r>
              <a:rPr lang="sr-Cyrl-CS" sz="2800" dirty="0" smtClean="0"/>
              <a:t>Шта је локацијска дозвола</a:t>
            </a:r>
            <a:endParaRPr lang="en-US" sz="2800" dirty="0" smtClean="0"/>
          </a:p>
          <a:p>
            <a:pPr lvl="0"/>
            <a:r>
              <a:rPr lang="sr-Cyrl-CS" sz="2800" dirty="0" smtClean="0"/>
              <a:t>Ко издаје локацијску дозволу</a:t>
            </a:r>
            <a:endParaRPr lang="en-US" sz="2800" dirty="0" smtClean="0"/>
          </a:p>
          <a:p>
            <a:pPr lvl="0"/>
            <a:r>
              <a:rPr lang="sr-Cyrl-CS" sz="2800" dirty="0" smtClean="0"/>
              <a:t>Шта садржи информација о локацији</a:t>
            </a:r>
            <a:endParaRPr lang="en-US" sz="2800" dirty="0" smtClean="0"/>
          </a:p>
          <a:p>
            <a:pPr lvl="0"/>
            <a:r>
              <a:rPr lang="sr-Cyrl-CS" sz="2800" dirty="0" smtClean="0"/>
              <a:t>Садржина локацијске дозволе</a:t>
            </a:r>
            <a:endParaRPr lang="en-US" sz="2800" dirty="0" smtClean="0"/>
          </a:p>
          <a:p>
            <a:pPr lvl="0"/>
            <a:endParaRPr lang="sr-Cyrl-CS" sz="2800" dirty="0" smtClean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399"/>
            <a:ext cx="7772400" cy="1219201"/>
          </a:xfrm>
        </p:spPr>
        <p:txBody>
          <a:bodyPr>
            <a:normAutofit fontScale="90000"/>
          </a:bodyPr>
          <a:lstStyle/>
          <a:p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>		</a:t>
            </a:r>
            <a:br>
              <a:rPr lang="sr-Cyrl-CS" sz="3600" dirty="0" smtClean="0"/>
            </a:br>
            <a:r>
              <a:rPr lang="sr-Cyrl-CS" sz="3600" dirty="0" smtClean="0"/>
              <a:t> Правилник о садржини и начину</a:t>
            </a:r>
            <a:br>
              <a:rPr lang="sr-Cyrl-CS" sz="3600" dirty="0" smtClean="0"/>
            </a:br>
            <a:r>
              <a:rPr lang="sr-Cyrl-CS" sz="3600" dirty="0" smtClean="0"/>
              <a:t>издавања грађевинске дозволе </a:t>
            </a:r>
            <a:br>
              <a:rPr lang="sr-Cyrl-CS" sz="3600" dirty="0" smtClean="0"/>
            </a:br>
            <a:r>
              <a:rPr lang="sr-Cyrl-CS" sz="3600" dirty="0" smtClean="0"/>
              <a:t>             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981200"/>
            <a:ext cx="7848600" cy="4495800"/>
          </a:xfrm>
        </p:spPr>
        <p:txBody>
          <a:bodyPr>
            <a:normAutofit fontScale="92500" lnSpcReduction="20000"/>
          </a:bodyPr>
          <a:lstStyle/>
          <a:p>
            <a:pPr lvl="0"/>
            <a:endParaRPr lang="sr-Cyrl-CS" sz="2800" dirty="0" smtClean="0"/>
          </a:p>
          <a:p>
            <a:pPr lvl="0"/>
            <a:endParaRPr lang="sr-Cyrl-CS" sz="2800" dirty="0" smtClean="0"/>
          </a:p>
          <a:p>
            <a:pPr lvl="0"/>
            <a:r>
              <a:rPr lang="ru-RU" sz="2800" dirty="0" smtClean="0"/>
              <a:t>Шта садржи захтев за издавање грађевинске дозволе</a:t>
            </a:r>
            <a:endParaRPr lang="en-US" sz="2800" dirty="0" smtClean="0"/>
          </a:p>
          <a:p>
            <a:pPr lvl="0"/>
            <a:r>
              <a:rPr lang="ru-RU" sz="2800" dirty="0" smtClean="0"/>
              <a:t>Када се издаје грађевинска дозвола за припремне радове и шта она садржи</a:t>
            </a:r>
            <a:endParaRPr lang="en-US" sz="2800" dirty="0" smtClean="0"/>
          </a:p>
          <a:p>
            <a:pPr lvl="0"/>
            <a:r>
              <a:rPr lang="ru-RU" sz="2800" dirty="0" smtClean="0"/>
              <a:t>Шта садржи грађевинска дозвола за прву фазу градње</a:t>
            </a:r>
            <a:endParaRPr lang="en-US" sz="2800" dirty="0" smtClean="0"/>
          </a:p>
          <a:p>
            <a:pPr lvl="0"/>
            <a:r>
              <a:rPr lang="ru-RU" sz="2800" dirty="0" smtClean="0"/>
              <a:t>Шта се подноси уз захтев за издавање грађевинске дозволе прве фазе</a:t>
            </a:r>
            <a:endParaRPr lang="en-US" sz="2800" dirty="0" smtClean="0"/>
          </a:p>
          <a:p>
            <a:pPr lvl="0"/>
            <a:r>
              <a:rPr lang="ru-RU" sz="2800" dirty="0" smtClean="0"/>
              <a:t>Крајњи рок за подношење захтева за другу фазу градње</a:t>
            </a:r>
            <a:endParaRPr lang="en-US" sz="2800" dirty="0" smtClean="0"/>
          </a:p>
          <a:p>
            <a:pPr lvl="0"/>
            <a:endParaRPr lang="en-US" sz="2800" dirty="0" smtClean="0"/>
          </a:p>
          <a:p>
            <a:pPr lvl="0"/>
            <a:endParaRPr lang="sr-Cyrl-CS" sz="2800" dirty="0" smtClean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981200"/>
          </a:xfrm>
        </p:spPr>
        <p:txBody>
          <a:bodyPr>
            <a:normAutofit fontScale="90000"/>
          </a:bodyPr>
          <a:lstStyle/>
          <a:p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>		</a:t>
            </a:r>
            <a:br>
              <a:rPr lang="sr-Cyrl-CS" sz="3600" dirty="0" smtClean="0"/>
            </a:br>
            <a:r>
              <a:rPr lang="sr-Cyrl-CS" sz="3600" dirty="0" smtClean="0"/>
              <a:t> Правилник о садржини и начину</a:t>
            </a:r>
            <a:br>
              <a:rPr lang="sr-Cyrl-CS" sz="3600" dirty="0" smtClean="0"/>
            </a:br>
            <a:r>
              <a:rPr lang="sr-Cyrl-CS" sz="3600" dirty="0" smtClean="0"/>
              <a:t>вршења техничке контроле главних пројеката</a:t>
            </a:r>
            <a:br>
              <a:rPr lang="sr-Cyrl-CS" sz="3600" dirty="0" smtClean="0"/>
            </a:br>
            <a:r>
              <a:rPr lang="sr-Cyrl-CS" sz="3600" dirty="0" smtClean="0"/>
              <a:t>        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981200"/>
            <a:ext cx="7848600" cy="4495800"/>
          </a:xfrm>
        </p:spPr>
        <p:txBody>
          <a:bodyPr>
            <a:normAutofit lnSpcReduction="10000"/>
          </a:bodyPr>
          <a:lstStyle/>
          <a:p>
            <a:pPr lvl="0"/>
            <a:endParaRPr lang="sr-Cyrl-CS" sz="2800" dirty="0" smtClean="0"/>
          </a:p>
          <a:p>
            <a:pPr lvl="0"/>
            <a:r>
              <a:rPr lang="ru-RU" sz="2800" dirty="0" smtClean="0"/>
              <a:t>Шта проверава техничка контрола</a:t>
            </a:r>
            <a:endParaRPr lang="en-US" sz="2800" dirty="0" smtClean="0"/>
          </a:p>
          <a:p>
            <a:pPr lvl="0"/>
            <a:r>
              <a:rPr lang="ru-RU" sz="2800" dirty="0" smtClean="0"/>
              <a:t>Шта проверава техничка контрола код објеката од значаја за Републику</a:t>
            </a:r>
            <a:endParaRPr lang="en-US" sz="2800" dirty="0" smtClean="0"/>
          </a:p>
          <a:p>
            <a:pPr lvl="0"/>
            <a:r>
              <a:rPr lang="ru-RU" sz="2800" dirty="0" smtClean="0"/>
              <a:t>Да ли техничка контрола проверава тачност нумеричких и графичких резултата у предметном пројекту</a:t>
            </a:r>
            <a:endParaRPr lang="en-US" sz="2800" dirty="0" smtClean="0"/>
          </a:p>
          <a:p>
            <a:pPr lvl="0"/>
            <a:r>
              <a:rPr lang="ru-RU" sz="2800" dirty="0" smtClean="0"/>
              <a:t>Шта садржи извештај о техничкој контроли</a:t>
            </a:r>
            <a:endParaRPr lang="en-US" sz="2800" dirty="0" smtClean="0"/>
          </a:p>
          <a:p>
            <a:pPr lvl="0"/>
            <a:r>
              <a:rPr lang="ru-RU" sz="2800" dirty="0" smtClean="0"/>
              <a:t>Шта проверава техничка контрола пројеката израђених по прописима других земаља</a:t>
            </a:r>
            <a:endParaRPr lang="en-US" sz="2800" dirty="0" smtClean="0"/>
          </a:p>
          <a:p>
            <a:pPr lvl="0"/>
            <a:endParaRPr lang="sr-Cyrl-CS" sz="2800" dirty="0" smtClean="0"/>
          </a:p>
          <a:p>
            <a:pPr lvl="0"/>
            <a:endParaRPr lang="en-US" sz="2800" dirty="0" smtClean="0"/>
          </a:p>
          <a:p>
            <a:pPr lvl="0"/>
            <a:endParaRPr lang="sr-Cyrl-CS" sz="2800" dirty="0" smtClean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981200"/>
          </a:xfrm>
        </p:spPr>
        <p:txBody>
          <a:bodyPr>
            <a:normAutofit fontScale="90000"/>
          </a:bodyPr>
          <a:lstStyle/>
          <a:p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>		</a:t>
            </a:r>
            <a:br>
              <a:rPr lang="sr-Cyrl-CS" sz="3600" dirty="0" smtClean="0"/>
            </a:br>
            <a:r>
              <a:rPr lang="sr-Cyrl-CS" sz="3600" dirty="0" smtClean="0"/>
              <a:t> Правилник о садржини и вођењу </a:t>
            </a:r>
            <a:br>
              <a:rPr lang="sr-Cyrl-CS" sz="3600" dirty="0" smtClean="0"/>
            </a:br>
            <a:r>
              <a:rPr lang="sr-Cyrl-CS" sz="3600" dirty="0" smtClean="0"/>
              <a:t>стручног надзора</a:t>
            </a:r>
            <a:br>
              <a:rPr lang="sr-Cyrl-CS" sz="3600" dirty="0" smtClean="0"/>
            </a:br>
            <a:r>
              <a:rPr lang="sr-Cyrl-CS" sz="3600" dirty="0" smtClean="0"/>
              <a:t>        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981200"/>
            <a:ext cx="7848600" cy="4495800"/>
          </a:xfrm>
        </p:spPr>
        <p:txBody>
          <a:bodyPr>
            <a:normAutofit/>
          </a:bodyPr>
          <a:lstStyle/>
          <a:p>
            <a:pPr lvl="0"/>
            <a:endParaRPr lang="sr-Cyrl-CS" sz="2800" dirty="0" smtClean="0"/>
          </a:p>
          <a:p>
            <a:pPr lvl="0"/>
            <a:endParaRPr lang="sr-Cyrl-CS" sz="2800" dirty="0" smtClean="0"/>
          </a:p>
          <a:p>
            <a:pPr lvl="0"/>
            <a:endParaRPr lang="en-US" sz="2800" dirty="0" smtClean="0"/>
          </a:p>
          <a:p>
            <a:pPr lvl="0"/>
            <a:r>
              <a:rPr lang="sr-Cyrl-CS" sz="2800" dirty="0" smtClean="0"/>
              <a:t>Нашта се односи стручни надзор</a:t>
            </a:r>
            <a:endParaRPr lang="en-US" sz="2800" dirty="0" smtClean="0"/>
          </a:p>
          <a:p>
            <a:pPr lvl="0"/>
            <a:r>
              <a:rPr lang="sr-Cyrl-CS" sz="2800" dirty="0" smtClean="0"/>
              <a:t>Шта обухвата стручни надзор</a:t>
            </a:r>
            <a:endParaRPr lang="en-US" sz="2800" dirty="0" smtClean="0"/>
          </a:p>
          <a:p>
            <a:pPr lvl="0"/>
            <a:r>
              <a:rPr lang="sr-Cyrl-CS" sz="2800" dirty="0" smtClean="0"/>
              <a:t>Које ће мере применити Надзорни орган у случајевима када наступе околности које нису предвиђене пројектом</a:t>
            </a:r>
            <a:endParaRPr lang="en-US" sz="2800" dirty="0" smtClean="0"/>
          </a:p>
          <a:p>
            <a:pPr lvl="0"/>
            <a:endParaRPr lang="sr-Cyrl-CS" sz="2800" dirty="0" smtClean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066799"/>
          </a:xfrm>
        </p:spPr>
        <p:txBody>
          <a:bodyPr>
            <a:normAutofit/>
          </a:bodyPr>
          <a:lstStyle/>
          <a:p>
            <a:r>
              <a:rPr lang="sr-Cyrl-CS" sz="3600" dirty="0" smtClean="0"/>
              <a:t>             </a:t>
            </a:r>
            <a:r>
              <a:rPr lang="sr-Cyrl-CS" sz="3600" dirty="0" smtClean="0"/>
              <a:t>Правилници и уредбе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676400"/>
            <a:ext cx="7848600" cy="4800600"/>
          </a:xfrm>
        </p:spPr>
        <p:txBody>
          <a:bodyPr>
            <a:normAutofit fontScale="77500" lnSpcReduction="20000"/>
          </a:bodyPr>
          <a:lstStyle/>
          <a:p>
            <a:r>
              <a:rPr lang="sr-Cyrl-CS" dirty="0" smtClean="0"/>
              <a:t>Правилник о садржини, начину и поступку израде планских докумената  - 2010</a:t>
            </a:r>
            <a:endParaRPr lang="en-US" dirty="0" smtClean="0"/>
          </a:p>
          <a:p>
            <a:r>
              <a:rPr lang="sr-Cyrl-CS" dirty="0" smtClean="0"/>
              <a:t> </a:t>
            </a:r>
            <a:endParaRPr lang="en-US" dirty="0" smtClean="0"/>
          </a:p>
          <a:p>
            <a:r>
              <a:rPr lang="sr-Cyrl-CS" dirty="0" smtClean="0"/>
              <a:t>Правилник о садржини информације локацијске дозволе  - 2010</a:t>
            </a:r>
            <a:endParaRPr lang="en-US" dirty="0" smtClean="0"/>
          </a:p>
          <a:p>
            <a:r>
              <a:rPr lang="sr-Cyrl-CS" dirty="0" smtClean="0"/>
              <a:t> </a:t>
            </a:r>
            <a:endParaRPr lang="en-US" dirty="0" smtClean="0"/>
          </a:p>
          <a:p>
            <a:r>
              <a:rPr lang="sr-Cyrl-CS" dirty="0" smtClean="0"/>
              <a:t>Правилник о општим правилима за парцелацију, регулацију и изградњу  - 2011 </a:t>
            </a:r>
            <a:endParaRPr lang="en-US" dirty="0" smtClean="0"/>
          </a:p>
          <a:p>
            <a:r>
              <a:rPr lang="sr-Cyrl-CS" dirty="0" smtClean="0"/>
              <a:t> </a:t>
            </a:r>
            <a:endParaRPr lang="en-US" dirty="0" smtClean="0"/>
          </a:p>
          <a:p>
            <a:r>
              <a:rPr lang="en-US" dirty="0" err="1" smtClean="0"/>
              <a:t>Правилник</a:t>
            </a:r>
            <a:r>
              <a:rPr lang="en-US" dirty="0" smtClean="0"/>
              <a:t> о </a:t>
            </a:r>
            <a:r>
              <a:rPr lang="en-US" dirty="0" err="1" smtClean="0"/>
              <a:t>садржини</a:t>
            </a:r>
            <a:r>
              <a:rPr lang="sr-Cyrl-CS" dirty="0" smtClean="0"/>
              <a:t> и </a:t>
            </a:r>
            <a:r>
              <a:rPr lang="en-US" dirty="0" err="1" smtClean="0"/>
              <a:t>обиму</a:t>
            </a:r>
            <a:r>
              <a:rPr lang="en-US" dirty="0" smtClean="0"/>
              <a:t> </a:t>
            </a:r>
            <a:r>
              <a:rPr lang="en-US" dirty="0" err="1" smtClean="0"/>
              <a:t>предходн</a:t>
            </a:r>
            <a:r>
              <a:rPr lang="sr-Cyrl-CS" dirty="0" smtClean="0"/>
              <a:t>их радова, предходне </a:t>
            </a:r>
            <a:r>
              <a:rPr lang="en-US" dirty="0" smtClean="0"/>
              <a:t> </a:t>
            </a:r>
            <a:r>
              <a:rPr lang="en-US" dirty="0" err="1" smtClean="0"/>
              <a:t>студије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оправданости</a:t>
            </a:r>
            <a:r>
              <a:rPr lang="en-US" dirty="0" smtClean="0"/>
              <a:t> и </a:t>
            </a:r>
            <a:r>
              <a:rPr lang="en-US" dirty="0" err="1" smtClean="0"/>
              <a:t>студије</a:t>
            </a:r>
            <a:r>
              <a:rPr lang="en-US" dirty="0" smtClean="0"/>
              <a:t> </a:t>
            </a:r>
            <a:r>
              <a:rPr lang="en-US" dirty="0" err="1" smtClean="0"/>
              <a:t>оправданости</a:t>
            </a:r>
            <a:r>
              <a:rPr lang="en-US" dirty="0" smtClean="0"/>
              <a:t>  - 20</a:t>
            </a:r>
            <a:r>
              <a:rPr lang="sr-Cyrl-CS" dirty="0" smtClean="0"/>
              <a:t>12</a:t>
            </a:r>
            <a:endParaRPr lang="en-US" dirty="0" smtClean="0"/>
          </a:p>
          <a:p>
            <a:r>
              <a:rPr lang="sr-Cyrl-CS" dirty="0" smtClean="0"/>
              <a:t> </a:t>
            </a:r>
            <a:endParaRPr lang="en-US" dirty="0" smtClean="0"/>
          </a:p>
          <a:p>
            <a:r>
              <a:rPr lang="en-US" dirty="0" err="1" smtClean="0"/>
              <a:t>Правилник</a:t>
            </a:r>
            <a:r>
              <a:rPr lang="en-US" dirty="0" smtClean="0"/>
              <a:t> о </a:t>
            </a:r>
            <a:r>
              <a:rPr lang="en-US" dirty="0" err="1" smtClean="0"/>
              <a:t>начину</a:t>
            </a:r>
            <a:r>
              <a:rPr lang="en-US" dirty="0" smtClean="0"/>
              <a:t>, </a:t>
            </a:r>
            <a:r>
              <a:rPr lang="en-US" dirty="0" err="1" smtClean="0"/>
              <a:t>поступку</a:t>
            </a:r>
            <a:r>
              <a:rPr lang="en-US" dirty="0" smtClean="0"/>
              <a:t> и </a:t>
            </a:r>
            <a:r>
              <a:rPr lang="en-US" dirty="0" err="1" smtClean="0"/>
              <a:t>садржини</a:t>
            </a:r>
            <a:r>
              <a:rPr lang="en-US" dirty="0" smtClean="0"/>
              <a:t> </a:t>
            </a:r>
            <a:r>
              <a:rPr lang="en-US" dirty="0" err="1" smtClean="0"/>
              <a:t>података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утврђивање</a:t>
            </a:r>
            <a:r>
              <a:rPr lang="en-US" dirty="0" smtClean="0"/>
              <a:t> </a:t>
            </a:r>
            <a:r>
              <a:rPr lang="en-US" dirty="0" err="1" smtClean="0"/>
              <a:t>испуњености</a:t>
            </a:r>
            <a:r>
              <a:rPr lang="en-US" dirty="0" smtClean="0"/>
              <a:t> </a:t>
            </a:r>
            <a:r>
              <a:rPr lang="en-US" dirty="0" err="1" smtClean="0"/>
              <a:t>услова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издавање</a:t>
            </a:r>
            <a:r>
              <a:rPr lang="en-US" dirty="0" smtClean="0"/>
              <a:t> </a:t>
            </a:r>
            <a:r>
              <a:rPr lang="en-US" dirty="0" err="1" smtClean="0"/>
              <a:t>лиценце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израду</a:t>
            </a:r>
            <a:r>
              <a:rPr lang="en-US" dirty="0" smtClean="0"/>
              <a:t> </a:t>
            </a:r>
            <a:r>
              <a:rPr lang="en-US" dirty="0" err="1" smtClean="0"/>
              <a:t>техничке</a:t>
            </a:r>
            <a:r>
              <a:rPr lang="en-US" dirty="0" smtClean="0"/>
              <a:t> </a:t>
            </a:r>
            <a:r>
              <a:rPr lang="en-US" dirty="0" err="1" smtClean="0"/>
              <a:t>документације</a:t>
            </a:r>
            <a:r>
              <a:rPr lang="en-US" dirty="0" smtClean="0"/>
              <a:t> и </a:t>
            </a:r>
            <a:r>
              <a:rPr lang="en-US" dirty="0" err="1" smtClean="0"/>
              <a:t>лиценце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грађење</a:t>
            </a:r>
            <a:r>
              <a:rPr lang="en-US" dirty="0" smtClean="0"/>
              <a:t> </a:t>
            </a:r>
            <a:r>
              <a:rPr lang="en-US" dirty="0" err="1" smtClean="0"/>
              <a:t>објеката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које</a:t>
            </a:r>
            <a:r>
              <a:rPr lang="en-US" dirty="0" smtClean="0"/>
              <a:t> </a:t>
            </a:r>
            <a:r>
              <a:rPr lang="en-US" dirty="0" err="1" smtClean="0"/>
              <a:t>одобрење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изградњу</a:t>
            </a:r>
            <a:r>
              <a:rPr lang="en-US" dirty="0" smtClean="0"/>
              <a:t> </a:t>
            </a:r>
            <a:r>
              <a:rPr lang="en-US" dirty="0" err="1" smtClean="0"/>
              <a:t>издаје</a:t>
            </a:r>
            <a:r>
              <a:rPr lang="en-US" dirty="0" smtClean="0"/>
              <a:t> </a:t>
            </a:r>
            <a:r>
              <a:rPr lang="en-US" dirty="0" err="1" smtClean="0"/>
              <a:t>министрство</a:t>
            </a:r>
            <a:r>
              <a:rPr lang="en-US" dirty="0" smtClean="0"/>
              <a:t>, </a:t>
            </a:r>
            <a:r>
              <a:rPr lang="en-US" dirty="0" err="1" smtClean="0"/>
              <a:t>односно</a:t>
            </a:r>
            <a:r>
              <a:rPr lang="en-US" dirty="0" smtClean="0"/>
              <a:t> </a:t>
            </a:r>
            <a:r>
              <a:rPr lang="en-US" dirty="0" err="1" smtClean="0"/>
              <a:t>аутономна</a:t>
            </a:r>
            <a:r>
              <a:rPr lang="en-US" dirty="0" smtClean="0"/>
              <a:t> </a:t>
            </a:r>
            <a:r>
              <a:rPr lang="en-US" dirty="0" err="1" smtClean="0"/>
              <a:t>покрајина</a:t>
            </a:r>
            <a:r>
              <a:rPr lang="en-US" dirty="0" smtClean="0"/>
              <a:t>, </a:t>
            </a:r>
            <a:r>
              <a:rPr lang="en-US" dirty="0" err="1" smtClean="0"/>
              <a:t>као</a:t>
            </a:r>
            <a:r>
              <a:rPr lang="en-US" dirty="0" smtClean="0"/>
              <a:t> и о </a:t>
            </a:r>
            <a:r>
              <a:rPr lang="en-US" dirty="0" err="1" smtClean="0"/>
              <a:t>условима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одузимање</a:t>
            </a:r>
            <a:r>
              <a:rPr lang="en-US" dirty="0" smtClean="0"/>
              <a:t> </a:t>
            </a:r>
            <a:r>
              <a:rPr lang="en-US" dirty="0" err="1" smtClean="0"/>
              <a:t>тих</a:t>
            </a:r>
            <a:r>
              <a:rPr lang="en-US" dirty="0" smtClean="0"/>
              <a:t> </a:t>
            </a:r>
            <a:r>
              <a:rPr lang="en-US" dirty="0" err="1" smtClean="0"/>
              <a:t>лиценци</a:t>
            </a:r>
            <a:r>
              <a:rPr lang="en-US" dirty="0" smtClean="0"/>
              <a:t>  -  2004</a:t>
            </a:r>
          </a:p>
          <a:p>
            <a:endParaRPr lang="en-US" dirty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981200"/>
          </a:xfrm>
        </p:spPr>
        <p:txBody>
          <a:bodyPr>
            <a:normAutofit fontScale="90000"/>
          </a:bodyPr>
          <a:lstStyle/>
          <a:p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>		</a:t>
            </a:r>
            <a:br>
              <a:rPr lang="sr-Cyrl-CS" sz="3600" dirty="0" smtClean="0"/>
            </a:br>
            <a:r>
              <a:rPr lang="sr-Cyrl-CS" sz="3600" dirty="0" smtClean="0"/>
              <a:t> Правилник о садржини и начину </a:t>
            </a:r>
            <a:br>
              <a:rPr lang="sr-Cyrl-CS" sz="3600" dirty="0" smtClean="0"/>
            </a:br>
            <a:r>
              <a:rPr lang="sr-Cyrl-CS" sz="3600" dirty="0" smtClean="0"/>
              <a:t>вођења књиге инспекције и </a:t>
            </a:r>
            <a:br>
              <a:rPr lang="sr-Cyrl-CS" sz="3600" dirty="0" smtClean="0"/>
            </a:br>
            <a:r>
              <a:rPr lang="sr-Cyrl-CS" sz="3600" dirty="0" smtClean="0"/>
              <a:t>грађевинског дневника  </a:t>
            </a:r>
            <a:br>
              <a:rPr lang="sr-Cyrl-CS" sz="3600" dirty="0" smtClean="0"/>
            </a:br>
            <a:r>
              <a:rPr lang="sr-Cyrl-CS" sz="3600" dirty="0" smtClean="0"/>
              <a:t>        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981200"/>
            <a:ext cx="7848600" cy="4495800"/>
          </a:xfrm>
        </p:spPr>
        <p:txBody>
          <a:bodyPr>
            <a:normAutofit/>
          </a:bodyPr>
          <a:lstStyle/>
          <a:p>
            <a:pPr lvl="0"/>
            <a:endParaRPr lang="sr-Cyrl-CS" sz="2800" dirty="0" smtClean="0"/>
          </a:p>
          <a:p>
            <a:pPr lvl="0"/>
            <a:endParaRPr lang="sr-Cyrl-CS" sz="2800" dirty="0" smtClean="0"/>
          </a:p>
          <a:p>
            <a:pPr lvl="0"/>
            <a:r>
              <a:rPr lang="sr-Latn-CS" sz="2800" dirty="0" smtClean="0"/>
              <a:t>Ko ima pravo upisivanja u građevinski dnevnik</a:t>
            </a:r>
            <a:endParaRPr lang="en-US" sz="2800" dirty="0" smtClean="0"/>
          </a:p>
          <a:p>
            <a:pPr lvl="0"/>
            <a:r>
              <a:rPr lang="sr-Latn-CS" sz="2800" dirty="0" smtClean="0"/>
              <a:t>Kako se otvara (započinje) građevinski dnevnik</a:t>
            </a:r>
            <a:endParaRPr lang="en-US" sz="2800" dirty="0" smtClean="0"/>
          </a:p>
          <a:p>
            <a:pPr lvl="0"/>
            <a:r>
              <a:rPr lang="sr-Latn-CS" sz="2800" dirty="0" smtClean="0"/>
              <a:t>Ko vodi građevinski dnevnik i knjigu inspekcije</a:t>
            </a:r>
            <a:endParaRPr lang="en-US" sz="2800" dirty="0" smtClean="0"/>
          </a:p>
          <a:p>
            <a:pPr lvl="0"/>
            <a:r>
              <a:rPr lang="sr-Latn-CS" sz="2800" dirty="0" smtClean="0"/>
              <a:t>Šta unosi u građevinski dnevnik odgovorni izvođač radova </a:t>
            </a:r>
            <a:r>
              <a:rPr lang="sr-Cyrl-CS" sz="2800" dirty="0" smtClean="0"/>
              <a:t>,</a:t>
            </a:r>
            <a:r>
              <a:rPr lang="sr-Latn-CS" sz="2800" dirty="0" smtClean="0"/>
              <a:t>a šta Nadzorni organ</a:t>
            </a:r>
            <a:endParaRPr lang="en-US" sz="2800" dirty="0" smtClean="0"/>
          </a:p>
          <a:p>
            <a:pPr lvl="0"/>
            <a:endParaRPr lang="sr-Cyrl-CS" sz="2800" dirty="0" smtClean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981200"/>
          </a:xfrm>
        </p:spPr>
        <p:txBody>
          <a:bodyPr>
            <a:normAutofit fontScale="90000"/>
          </a:bodyPr>
          <a:lstStyle/>
          <a:p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>		</a:t>
            </a:r>
            <a:br>
              <a:rPr lang="sr-Cyrl-CS" sz="3600" dirty="0" smtClean="0"/>
            </a:br>
            <a:r>
              <a:rPr lang="sr-Cyrl-CS" sz="3600" dirty="0" smtClean="0"/>
              <a:t> Правилник о садржини и начину </a:t>
            </a:r>
            <a:br>
              <a:rPr lang="sr-Cyrl-CS" sz="3600" dirty="0" smtClean="0"/>
            </a:br>
            <a:r>
              <a:rPr lang="sr-Cyrl-CS" sz="3600" dirty="0" smtClean="0"/>
              <a:t>осматрања тла у току грађења и </a:t>
            </a:r>
            <a:br>
              <a:rPr lang="sr-Cyrl-CS" sz="3600" dirty="0" smtClean="0"/>
            </a:br>
            <a:r>
              <a:rPr lang="sr-Cyrl-CS" sz="3600" dirty="0" smtClean="0"/>
              <a:t>употребе        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981200"/>
            <a:ext cx="7848600" cy="4495800"/>
          </a:xfrm>
        </p:spPr>
        <p:txBody>
          <a:bodyPr>
            <a:normAutofit/>
          </a:bodyPr>
          <a:lstStyle/>
          <a:p>
            <a:pPr lvl="0"/>
            <a:endParaRPr lang="sr-Cyrl-CS" sz="2800" dirty="0" smtClean="0"/>
          </a:p>
          <a:p>
            <a:pPr lvl="0"/>
            <a:endParaRPr lang="sr-Cyrl-CS" sz="2800" dirty="0" smtClean="0"/>
          </a:p>
          <a:p>
            <a:pPr lvl="0"/>
            <a:r>
              <a:rPr lang="sr-Cyrl-CS" sz="2800" dirty="0" smtClean="0"/>
              <a:t>Шта обухвата осматрање тла и објекта</a:t>
            </a:r>
            <a:endParaRPr lang="en-US" sz="2800" dirty="0" smtClean="0"/>
          </a:p>
          <a:p>
            <a:pPr lvl="0"/>
            <a:r>
              <a:rPr lang="sr-Cyrl-CS" sz="2800" dirty="0" smtClean="0"/>
              <a:t>Која се техничка документација израђује у смислу овог правилника</a:t>
            </a:r>
            <a:endParaRPr lang="en-US" sz="2800" dirty="0" smtClean="0"/>
          </a:p>
          <a:p>
            <a:pPr lvl="0"/>
            <a:r>
              <a:rPr lang="sr-Cyrl-CS" sz="2800" dirty="0" smtClean="0"/>
              <a:t>Шта садржи Главни пројект осматрања тла и објекта</a:t>
            </a:r>
            <a:endParaRPr lang="en-US" sz="2800" dirty="0" smtClean="0"/>
          </a:p>
          <a:p>
            <a:pPr lvl="0"/>
            <a:endParaRPr lang="sr-Cyrl-CS" sz="2800" dirty="0" smtClean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981200"/>
          </a:xfrm>
        </p:spPr>
        <p:txBody>
          <a:bodyPr>
            <a:normAutofit fontScale="90000"/>
          </a:bodyPr>
          <a:lstStyle/>
          <a:p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>		</a:t>
            </a:r>
            <a:br>
              <a:rPr lang="sr-Cyrl-CS" sz="3600" dirty="0" smtClean="0"/>
            </a:br>
            <a:r>
              <a:rPr lang="sr-Cyrl-CS" sz="3600" dirty="0" smtClean="0"/>
              <a:t> Правилник о садржини и начину </a:t>
            </a:r>
            <a:br>
              <a:rPr lang="sr-Cyrl-CS" sz="3600" dirty="0" smtClean="0"/>
            </a:br>
            <a:r>
              <a:rPr lang="sr-Cyrl-CS" sz="3600" dirty="0" smtClean="0"/>
              <a:t>вршења техничког прегледа објекта </a:t>
            </a:r>
            <a:br>
              <a:rPr lang="sr-Cyrl-CS" sz="3600" dirty="0" smtClean="0"/>
            </a:br>
            <a:r>
              <a:rPr lang="sr-Cyrl-CS" sz="3600" dirty="0" smtClean="0"/>
              <a:t>и издавању употребне дозволе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981200"/>
            <a:ext cx="7848600" cy="4495800"/>
          </a:xfrm>
        </p:spPr>
        <p:txBody>
          <a:bodyPr>
            <a:normAutofit fontScale="92500" lnSpcReduction="10000"/>
          </a:bodyPr>
          <a:lstStyle/>
          <a:p>
            <a:pPr lvl="0"/>
            <a:endParaRPr lang="sr-Cyrl-CS" sz="2800" dirty="0" smtClean="0"/>
          </a:p>
          <a:p>
            <a:pPr lvl="0"/>
            <a:endParaRPr lang="sr-Cyrl-CS" sz="2800" dirty="0" smtClean="0"/>
          </a:p>
          <a:p>
            <a:pPr lvl="0"/>
            <a:r>
              <a:rPr lang="sr-Cyrl-CS" sz="2800" dirty="0" smtClean="0"/>
              <a:t>Када се врши технички преглед објекта</a:t>
            </a:r>
            <a:endParaRPr lang="en-US" sz="2800" dirty="0" smtClean="0"/>
          </a:p>
          <a:p>
            <a:pPr lvl="0"/>
            <a:r>
              <a:rPr lang="sr-Cyrl-CS" sz="2800" dirty="0" smtClean="0"/>
              <a:t>Шта обухвата технички преглед</a:t>
            </a:r>
            <a:endParaRPr lang="en-US" sz="2800" dirty="0" smtClean="0"/>
          </a:p>
          <a:p>
            <a:pPr lvl="0"/>
            <a:r>
              <a:rPr lang="sr-Cyrl-CS" sz="2800" dirty="0" smtClean="0"/>
              <a:t>Шта се утврђује п</a:t>
            </a:r>
            <a:r>
              <a:rPr lang="en-US" sz="2800" dirty="0" err="1" smtClean="0"/>
              <a:t>регледом</a:t>
            </a:r>
            <a:r>
              <a:rPr lang="en-US" sz="2800" dirty="0" smtClean="0"/>
              <a:t> </a:t>
            </a:r>
            <a:r>
              <a:rPr lang="en-US" sz="2800" dirty="0" err="1" smtClean="0"/>
              <a:t>изграђености</a:t>
            </a:r>
            <a:r>
              <a:rPr lang="en-US" sz="2800" dirty="0" smtClean="0"/>
              <a:t> </a:t>
            </a:r>
            <a:r>
              <a:rPr lang="en-US" sz="2800" dirty="0" err="1" smtClean="0"/>
              <a:t>објекта</a:t>
            </a:r>
            <a:r>
              <a:rPr lang="en-US" sz="2800" dirty="0" smtClean="0"/>
              <a:t> у </a:t>
            </a:r>
            <a:r>
              <a:rPr lang="en-US" sz="2800" dirty="0" err="1" smtClean="0"/>
              <a:t>складу</a:t>
            </a:r>
            <a:r>
              <a:rPr lang="en-US" sz="2800" dirty="0" smtClean="0"/>
              <a:t> </a:t>
            </a:r>
            <a:r>
              <a:rPr lang="en-US" sz="2800" dirty="0" err="1" smtClean="0"/>
              <a:t>са</a:t>
            </a:r>
            <a:r>
              <a:rPr lang="en-US" sz="2800" dirty="0" smtClean="0"/>
              <a:t> </a:t>
            </a:r>
            <a:r>
              <a:rPr lang="en-US" sz="2800" dirty="0" err="1" smtClean="0"/>
              <a:t>главним</a:t>
            </a:r>
            <a:r>
              <a:rPr lang="en-US" sz="2800" dirty="0" smtClean="0"/>
              <a:t> </a:t>
            </a:r>
            <a:r>
              <a:rPr lang="en-US" sz="2800" dirty="0" err="1" smtClean="0"/>
              <a:t>пројектом</a:t>
            </a:r>
            <a:r>
              <a:rPr lang="en-US" sz="2800" dirty="0" smtClean="0"/>
              <a:t>, </a:t>
            </a: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dirty="0" err="1" smtClean="0"/>
              <a:t>основу</a:t>
            </a:r>
            <a:r>
              <a:rPr lang="en-US" sz="2800" dirty="0" smtClean="0"/>
              <a:t> </a:t>
            </a:r>
            <a:r>
              <a:rPr lang="en-US" sz="2800" dirty="0" err="1" smtClean="0"/>
              <a:t>кога</a:t>
            </a:r>
            <a:r>
              <a:rPr lang="en-US" sz="2800" dirty="0" smtClean="0"/>
              <a:t> </a:t>
            </a:r>
            <a:r>
              <a:rPr lang="en-US" sz="2800" dirty="0" err="1" smtClean="0"/>
              <a:t>је</a:t>
            </a:r>
            <a:r>
              <a:rPr lang="en-US" sz="2800" dirty="0" smtClean="0"/>
              <a:t> </a:t>
            </a:r>
            <a:r>
              <a:rPr lang="en-US" sz="2800" dirty="0" err="1" smtClean="0"/>
              <a:t>објекат</a:t>
            </a:r>
            <a:r>
              <a:rPr lang="en-US" sz="2800" dirty="0" smtClean="0"/>
              <a:t> </a:t>
            </a:r>
            <a:r>
              <a:rPr lang="en-US" sz="2800" dirty="0" err="1" smtClean="0"/>
              <a:t>грађен</a:t>
            </a:r>
            <a:r>
              <a:rPr lang="en-US" sz="2800" dirty="0" smtClean="0"/>
              <a:t> </a:t>
            </a:r>
          </a:p>
          <a:p>
            <a:pPr lvl="0"/>
            <a:r>
              <a:rPr lang="sr-Cyrl-CS" sz="2800" dirty="0" smtClean="0"/>
              <a:t>Шта се проверава п</a:t>
            </a:r>
            <a:r>
              <a:rPr lang="en-US" sz="2800" dirty="0" err="1" smtClean="0"/>
              <a:t>регледом</a:t>
            </a:r>
            <a:r>
              <a:rPr lang="en-US" sz="2800" dirty="0" smtClean="0"/>
              <a:t> </a:t>
            </a:r>
            <a:r>
              <a:rPr lang="en-US" sz="2800" dirty="0" err="1" smtClean="0"/>
              <a:t>положаја</a:t>
            </a:r>
            <a:r>
              <a:rPr lang="en-US" sz="2800" dirty="0" smtClean="0"/>
              <a:t> и </a:t>
            </a:r>
            <a:r>
              <a:rPr lang="en-US" sz="2800" dirty="0" err="1" smtClean="0"/>
              <a:t>основних</a:t>
            </a:r>
            <a:r>
              <a:rPr lang="en-US" sz="2800" dirty="0" smtClean="0"/>
              <a:t> </a:t>
            </a:r>
            <a:r>
              <a:rPr lang="en-US" sz="2800" dirty="0" err="1" smtClean="0"/>
              <a:t>димензија</a:t>
            </a:r>
            <a:r>
              <a:rPr lang="en-US" sz="2800" dirty="0" smtClean="0"/>
              <a:t> </a:t>
            </a:r>
            <a:r>
              <a:rPr lang="en-US" sz="2800" dirty="0" err="1" smtClean="0"/>
              <a:t>објекта</a:t>
            </a:r>
            <a:r>
              <a:rPr lang="en-US" sz="2800" dirty="0" smtClean="0"/>
              <a:t> </a:t>
            </a:r>
          </a:p>
          <a:p>
            <a:pPr lvl="0"/>
            <a:r>
              <a:rPr lang="sr-Cyrl-CS" sz="2800" dirty="0" smtClean="0"/>
              <a:t>Шта се проверава п</a:t>
            </a:r>
            <a:r>
              <a:rPr lang="en-US" sz="2800" dirty="0" err="1" smtClean="0"/>
              <a:t>регледом</a:t>
            </a:r>
            <a:r>
              <a:rPr lang="en-US" sz="2800" dirty="0" smtClean="0"/>
              <a:t> </a:t>
            </a:r>
            <a:r>
              <a:rPr lang="en-US" sz="2800" dirty="0" err="1" smtClean="0"/>
              <a:t>исправности</a:t>
            </a:r>
            <a:r>
              <a:rPr lang="en-US" sz="2800" dirty="0" smtClean="0"/>
              <a:t> </a:t>
            </a:r>
            <a:r>
              <a:rPr lang="en-US" sz="2800" dirty="0" err="1" smtClean="0"/>
              <a:t>основних</a:t>
            </a:r>
            <a:r>
              <a:rPr lang="en-US" sz="2800" dirty="0" smtClean="0"/>
              <a:t> </a:t>
            </a:r>
            <a:r>
              <a:rPr lang="en-US" sz="2800" dirty="0" err="1" smtClean="0"/>
              <a:t>елемената</a:t>
            </a:r>
            <a:r>
              <a:rPr lang="en-US" sz="2800" dirty="0" smtClean="0"/>
              <a:t> </a:t>
            </a:r>
            <a:r>
              <a:rPr lang="en-US" sz="2800" dirty="0" err="1" smtClean="0"/>
              <a:t>конструкције</a:t>
            </a:r>
            <a:r>
              <a:rPr lang="en-US" sz="2800" dirty="0" smtClean="0"/>
              <a:t> </a:t>
            </a:r>
            <a:r>
              <a:rPr lang="en-US" sz="2800" dirty="0" err="1" smtClean="0"/>
              <a:t>објекта</a:t>
            </a:r>
            <a:r>
              <a:rPr lang="en-US" sz="2800" dirty="0" smtClean="0"/>
              <a:t> </a:t>
            </a:r>
          </a:p>
          <a:p>
            <a:pPr lvl="0"/>
            <a:endParaRPr lang="sr-Cyrl-CS" sz="2800" dirty="0" smtClean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981200"/>
          </a:xfrm>
        </p:spPr>
        <p:txBody>
          <a:bodyPr>
            <a:normAutofit fontScale="90000"/>
          </a:bodyPr>
          <a:lstStyle/>
          <a:p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>		</a:t>
            </a:r>
            <a:br>
              <a:rPr lang="sr-Cyrl-CS" sz="3600" dirty="0" smtClean="0"/>
            </a:br>
            <a:r>
              <a:rPr lang="sr-Cyrl-CS" sz="3600" dirty="0" smtClean="0"/>
              <a:t> Правилник о садржини и начину </a:t>
            </a:r>
            <a:br>
              <a:rPr lang="sr-Cyrl-CS" sz="3600" dirty="0" smtClean="0"/>
            </a:br>
            <a:r>
              <a:rPr lang="sr-Cyrl-CS" sz="3600" dirty="0" smtClean="0"/>
              <a:t>вршења техничког прегледа објекта </a:t>
            </a:r>
            <a:br>
              <a:rPr lang="sr-Cyrl-CS" sz="3600" dirty="0" smtClean="0"/>
            </a:br>
            <a:r>
              <a:rPr lang="sr-Cyrl-CS" sz="3600" dirty="0" smtClean="0"/>
              <a:t>и издавању употребне дозволе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981200"/>
            <a:ext cx="7848600" cy="4495800"/>
          </a:xfrm>
        </p:spPr>
        <p:txBody>
          <a:bodyPr>
            <a:normAutofit lnSpcReduction="10000"/>
          </a:bodyPr>
          <a:lstStyle/>
          <a:p>
            <a:pPr lvl="0"/>
            <a:endParaRPr lang="sr-Cyrl-CS" sz="2800" dirty="0" smtClean="0"/>
          </a:p>
          <a:p>
            <a:r>
              <a:rPr lang="sr-Cyrl-CS" sz="2800" dirty="0" smtClean="0"/>
              <a:t> </a:t>
            </a:r>
            <a:endParaRPr lang="en-US" sz="2800" dirty="0" smtClean="0"/>
          </a:p>
          <a:p>
            <a:pPr lvl="0"/>
            <a:r>
              <a:rPr lang="sr-Cyrl-CS" sz="2800" dirty="0" smtClean="0"/>
              <a:t>Који се елементи техничке заштите објекта проверавају приликом техничког прегледа</a:t>
            </a:r>
            <a:endParaRPr lang="en-US" sz="2800" dirty="0" smtClean="0"/>
          </a:p>
          <a:p>
            <a:pPr lvl="0"/>
            <a:r>
              <a:rPr lang="sr-Cyrl-CS" sz="2800" dirty="0" smtClean="0"/>
              <a:t>Шта се проверава п</a:t>
            </a:r>
            <a:r>
              <a:rPr lang="en-US" sz="2800" dirty="0" err="1" smtClean="0"/>
              <a:t>регледом</a:t>
            </a:r>
            <a:r>
              <a:rPr lang="en-US" sz="2800" dirty="0" smtClean="0"/>
              <a:t> </a:t>
            </a:r>
            <a:r>
              <a:rPr lang="en-US" sz="2800" dirty="0" err="1" smtClean="0"/>
              <a:t>радова</a:t>
            </a:r>
            <a:r>
              <a:rPr lang="en-US" sz="2800" dirty="0" smtClean="0"/>
              <a:t> </a:t>
            </a:r>
            <a:r>
              <a:rPr lang="en-US" sz="2800" dirty="0" err="1" smtClean="0"/>
              <a:t>уређења</a:t>
            </a:r>
            <a:r>
              <a:rPr lang="en-US" sz="2800" dirty="0" smtClean="0"/>
              <a:t> </a:t>
            </a:r>
            <a:r>
              <a:rPr lang="en-US" sz="2800" dirty="0" err="1" smtClean="0"/>
              <a:t>грађевинске</a:t>
            </a:r>
            <a:r>
              <a:rPr lang="en-US" sz="2800" dirty="0" smtClean="0"/>
              <a:t> </a:t>
            </a:r>
            <a:r>
              <a:rPr lang="en-US" sz="2800" dirty="0" err="1" smtClean="0"/>
              <a:t>парцеле</a:t>
            </a:r>
            <a:r>
              <a:rPr lang="en-US" sz="2800" dirty="0" smtClean="0"/>
              <a:t> </a:t>
            </a: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dirty="0" err="1" smtClean="0"/>
              <a:t>којој</a:t>
            </a:r>
            <a:r>
              <a:rPr lang="en-US" sz="2800" dirty="0" smtClean="0"/>
              <a:t> </a:t>
            </a:r>
            <a:r>
              <a:rPr lang="en-US" sz="2800" dirty="0" err="1" smtClean="0"/>
              <a:t>је</a:t>
            </a:r>
            <a:r>
              <a:rPr lang="en-US" sz="2800" dirty="0" smtClean="0"/>
              <a:t> </a:t>
            </a:r>
            <a:r>
              <a:rPr lang="en-US" sz="2800" dirty="0" err="1" smtClean="0"/>
              <a:t>изграђен</a:t>
            </a:r>
            <a:r>
              <a:rPr lang="en-US" sz="2800" dirty="0" smtClean="0"/>
              <a:t> </a:t>
            </a:r>
            <a:r>
              <a:rPr lang="en-US" sz="2800" dirty="0" err="1" smtClean="0"/>
              <a:t>објекат</a:t>
            </a:r>
            <a:endParaRPr lang="en-US" sz="2800" dirty="0" smtClean="0"/>
          </a:p>
          <a:p>
            <a:pPr lvl="0"/>
            <a:r>
              <a:rPr lang="sr-Cyrl-CS" sz="2800" dirty="0" smtClean="0"/>
              <a:t>Шта се уноси у записник о техничком прегледу</a:t>
            </a:r>
            <a:endParaRPr lang="en-US" sz="2800" dirty="0" smtClean="0"/>
          </a:p>
          <a:p>
            <a:pPr lvl="0"/>
            <a:r>
              <a:rPr lang="sr-Cyrl-CS" sz="2800" dirty="0" smtClean="0"/>
              <a:t>Шта садржи з</a:t>
            </a:r>
            <a:r>
              <a:rPr lang="en-US" sz="2800" dirty="0" err="1" smtClean="0"/>
              <a:t>ахтев</a:t>
            </a:r>
            <a:r>
              <a:rPr lang="en-US" sz="2800" dirty="0" smtClean="0"/>
              <a:t> </a:t>
            </a:r>
            <a:r>
              <a:rPr lang="en-US" sz="2800" dirty="0" err="1" smtClean="0"/>
              <a:t>за</a:t>
            </a:r>
            <a:r>
              <a:rPr lang="en-US" sz="2800" dirty="0" smtClean="0"/>
              <a:t> </a:t>
            </a:r>
            <a:r>
              <a:rPr lang="en-US" sz="2800" dirty="0" err="1" smtClean="0"/>
              <a:t>издавање</a:t>
            </a:r>
            <a:r>
              <a:rPr lang="en-US" sz="2800" dirty="0" smtClean="0"/>
              <a:t> </a:t>
            </a:r>
            <a:r>
              <a:rPr lang="en-US" sz="2800" dirty="0" err="1" smtClean="0"/>
              <a:t>употребне</a:t>
            </a:r>
            <a:r>
              <a:rPr lang="en-US" sz="2800" dirty="0" smtClean="0"/>
              <a:t> </a:t>
            </a:r>
            <a:r>
              <a:rPr lang="en-US" sz="2800" dirty="0" err="1" smtClean="0"/>
              <a:t>дозволе</a:t>
            </a:r>
            <a:r>
              <a:rPr lang="en-US" sz="2800" dirty="0" smtClean="0"/>
              <a:t> </a:t>
            </a:r>
          </a:p>
          <a:p>
            <a:pPr lvl="0"/>
            <a:endParaRPr lang="sr-Cyrl-CS" sz="2800" dirty="0" smtClean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371599"/>
          </a:xfrm>
        </p:spPr>
        <p:txBody>
          <a:bodyPr>
            <a:normAutofit fontScale="90000"/>
          </a:bodyPr>
          <a:lstStyle/>
          <a:p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>		</a:t>
            </a:r>
            <a:br>
              <a:rPr lang="sr-Cyrl-CS" sz="3600" dirty="0" smtClean="0"/>
            </a:br>
            <a:r>
              <a:rPr lang="sr-Cyrl-CS" sz="3600" dirty="0" smtClean="0"/>
              <a:t>Посебне узансе о грађењу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981200"/>
            <a:ext cx="7848600" cy="4495800"/>
          </a:xfrm>
        </p:spPr>
        <p:txBody>
          <a:bodyPr>
            <a:normAutofit/>
          </a:bodyPr>
          <a:lstStyle/>
          <a:p>
            <a:pPr lvl="0"/>
            <a:endParaRPr lang="sr-Cyrl-CS" sz="2800" dirty="0" smtClean="0"/>
          </a:p>
          <a:p>
            <a:pPr lvl="0"/>
            <a:r>
              <a:rPr lang="sr-Cyrl-CS" sz="2800" dirty="0" smtClean="0"/>
              <a:t>Када се примењују Посебне узансе о грађенју</a:t>
            </a:r>
            <a:endParaRPr lang="en-US" sz="2800" dirty="0" smtClean="0"/>
          </a:p>
          <a:p>
            <a:pPr lvl="0"/>
            <a:r>
              <a:rPr lang="sr-Cyrl-CS" sz="2800" dirty="0" smtClean="0"/>
              <a:t>Три основна начела</a:t>
            </a:r>
            <a:endParaRPr lang="en-US" sz="2800" dirty="0" smtClean="0"/>
          </a:p>
          <a:p>
            <a:pPr lvl="0"/>
            <a:r>
              <a:rPr lang="sr-Cyrl-CS" sz="2800" dirty="0" smtClean="0"/>
              <a:t>Како се рачунају рокови одређени у данима</a:t>
            </a:r>
            <a:endParaRPr lang="en-US" sz="2800" dirty="0" smtClean="0"/>
          </a:p>
          <a:p>
            <a:pPr lvl="0"/>
            <a:r>
              <a:rPr lang="sr-Cyrl-CS" sz="2800" dirty="0" smtClean="0"/>
              <a:t>Који су саставни делови Уговора</a:t>
            </a:r>
            <a:endParaRPr lang="en-US" sz="2800" dirty="0" smtClean="0"/>
          </a:p>
          <a:p>
            <a:pPr lvl="0"/>
            <a:r>
              <a:rPr lang="sr-Cyrl-CS" sz="2800" dirty="0" smtClean="0"/>
              <a:t>Измене техничке документације</a:t>
            </a:r>
            <a:endParaRPr lang="en-US" sz="2800" dirty="0" smtClean="0"/>
          </a:p>
          <a:p>
            <a:pPr lvl="0"/>
            <a:r>
              <a:rPr lang="sr-Cyrl-CS" sz="2800" dirty="0" smtClean="0"/>
              <a:t>Могући утицаји на измену цена</a:t>
            </a:r>
            <a:endParaRPr lang="en-US" sz="2800" dirty="0" smtClean="0"/>
          </a:p>
          <a:p>
            <a:r>
              <a:rPr lang="sr-Cyrl-CS" sz="2800" dirty="0" smtClean="0"/>
              <a:t> </a:t>
            </a:r>
            <a:endParaRPr lang="en-US" sz="2800" dirty="0" smtClean="0"/>
          </a:p>
          <a:p>
            <a:pPr lvl="0"/>
            <a:endParaRPr lang="en-US" sz="2800" dirty="0" smtClean="0"/>
          </a:p>
          <a:p>
            <a:pPr lvl="0"/>
            <a:endParaRPr lang="sr-Cyrl-CS" sz="2800" dirty="0" smtClean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371599"/>
          </a:xfrm>
        </p:spPr>
        <p:txBody>
          <a:bodyPr>
            <a:normAutofit fontScale="90000"/>
          </a:bodyPr>
          <a:lstStyle/>
          <a:p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>		</a:t>
            </a:r>
            <a:br>
              <a:rPr lang="sr-Cyrl-CS" sz="3600" dirty="0" smtClean="0"/>
            </a:br>
            <a:r>
              <a:rPr lang="sr-Cyrl-CS" sz="3600" dirty="0" smtClean="0"/>
              <a:t>Посебне узансе о грађењу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981200"/>
            <a:ext cx="7848600" cy="4495800"/>
          </a:xfrm>
        </p:spPr>
        <p:txBody>
          <a:bodyPr>
            <a:normAutofit/>
          </a:bodyPr>
          <a:lstStyle/>
          <a:p>
            <a:pPr lvl="0"/>
            <a:endParaRPr lang="sr-Cyrl-CS" sz="2800" dirty="0" smtClean="0"/>
          </a:p>
          <a:p>
            <a:r>
              <a:rPr lang="sr-Cyrl-CS" sz="2800" dirty="0" smtClean="0"/>
              <a:t> Продужење рока изградње</a:t>
            </a:r>
            <a:endParaRPr lang="en-US" sz="2800" dirty="0" smtClean="0"/>
          </a:p>
          <a:p>
            <a:pPr lvl="0"/>
            <a:r>
              <a:rPr lang="sr-Cyrl-CS" sz="2800" dirty="0" smtClean="0"/>
              <a:t>Увођење Извођача у посао</a:t>
            </a:r>
            <a:endParaRPr lang="en-US" sz="2800" dirty="0" smtClean="0"/>
          </a:p>
          <a:p>
            <a:pPr lvl="0"/>
            <a:r>
              <a:rPr lang="sr-Cyrl-CS" sz="2800" dirty="0" smtClean="0"/>
              <a:t>Модалитети плаћања</a:t>
            </a:r>
            <a:endParaRPr lang="en-US" sz="2800" dirty="0" smtClean="0"/>
          </a:p>
          <a:p>
            <a:pPr lvl="0"/>
            <a:r>
              <a:rPr lang="sr-Cyrl-CS" sz="2800" dirty="0" smtClean="0"/>
              <a:t>Привремено обустављање радова</a:t>
            </a:r>
            <a:endParaRPr lang="en-US" sz="2800" dirty="0" smtClean="0"/>
          </a:p>
          <a:p>
            <a:pPr lvl="0"/>
            <a:r>
              <a:rPr lang="sr-Cyrl-CS" sz="2800" dirty="0" smtClean="0"/>
              <a:t> Обезбеђење квалитета изведених радова</a:t>
            </a:r>
            <a:endParaRPr lang="en-US" sz="2800" dirty="0" smtClean="0"/>
          </a:p>
          <a:p>
            <a:pPr lvl="0"/>
            <a:r>
              <a:rPr lang="sr-Cyrl-CS" sz="2800" dirty="0" smtClean="0"/>
              <a:t>Примопредаја изведених радова</a:t>
            </a:r>
            <a:endParaRPr lang="en-US" sz="2800" dirty="0" smtClean="0"/>
          </a:p>
          <a:p>
            <a:pPr lvl="0"/>
            <a:endParaRPr lang="sr-Cyrl-CS" sz="2800" dirty="0" smtClean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371599"/>
          </a:xfrm>
        </p:spPr>
        <p:txBody>
          <a:bodyPr>
            <a:normAutofit fontScale="90000"/>
          </a:bodyPr>
          <a:lstStyle/>
          <a:p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>		</a:t>
            </a:r>
            <a:br>
              <a:rPr lang="sr-Cyrl-CS" sz="3600" dirty="0" smtClean="0"/>
            </a:br>
            <a:r>
              <a:rPr lang="sr-Cyrl-CS" sz="3600" dirty="0" smtClean="0"/>
              <a:t>Уредба о безбедности и здрављу </a:t>
            </a:r>
            <a:br>
              <a:rPr lang="sr-Cyrl-CS" sz="3600" dirty="0" smtClean="0"/>
            </a:br>
            <a:r>
              <a:rPr lang="sr-Cyrl-CS" sz="3600" dirty="0" smtClean="0"/>
              <a:t>на раду на привременим или </a:t>
            </a:r>
            <a:br>
              <a:rPr lang="sr-Cyrl-CS" sz="3600" dirty="0" smtClean="0"/>
            </a:br>
            <a:r>
              <a:rPr lang="sr-Cyrl-CS" sz="3600" dirty="0" smtClean="0"/>
              <a:t>покретним градилиштима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981200"/>
            <a:ext cx="7848600" cy="4495800"/>
          </a:xfrm>
        </p:spPr>
        <p:txBody>
          <a:bodyPr>
            <a:normAutofit/>
          </a:bodyPr>
          <a:lstStyle/>
          <a:p>
            <a:pPr lvl="0"/>
            <a:endParaRPr lang="sr-Cyrl-CS" sz="2800" dirty="0" smtClean="0"/>
          </a:p>
          <a:p>
            <a:pPr lvl="0"/>
            <a:r>
              <a:rPr lang="sr-Cyrl-CS" sz="2800" dirty="0" smtClean="0"/>
              <a:t>Одређивање координатора</a:t>
            </a:r>
            <a:endParaRPr lang="en-US" sz="2800" dirty="0" smtClean="0"/>
          </a:p>
          <a:p>
            <a:pPr lvl="0"/>
            <a:r>
              <a:rPr lang="sr-Cyrl-CS" sz="2800" dirty="0" smtClean="0"/>
              <a:t>План превентивних мера</a:t>
            </a:r>
            <a:endParaRPr lang="en-US" sz="2800" dirty="0" smtClean="0"/>
          </a:p>
          <a:p>
            <a:pPr lvl="0"/>
            <a:r>
              <a:rPr lang="sr-Cyrl-CS" sz="2800" dirty="0" smtClean="0"/>
              <a:t>Пријава градилишта</a:t>
            </a:r>
            <a:endParaRPr lang="en-US" sz="2800" dirty="0" smtClean="0"/>
          </a:p>
          <a:p>
            <a:pPr lvl="0"/>
            <a:r>
              <a:rPr lang="sr-Cyrl-CS" sz="2800" dirty="0" smtClean="0"/>
              <a:t>Задаци координатора за израду пројекта</a:t>
            </a:r>
            <a:endParaRPr lang="en-US" sz="2800" dirty="0" smtClean="0"/>
          </a:p>
          <a:p>
            <a:pPr lvl="0"/>
            <a:r>
              <a:rPr lang="sr-Cyrl-CS" sz="2800" dirty="0" smtClean="0"/>
              <a:t>Примена начела превенције код извођења радова</a:t>
            </a:r>
            <a:endParaRPr lang="en-US" sz="2800" dirty="0" smtClean="0"/>
          </a:p>
          <a:p>
            <a:pPr lvl="0"/>
            <a:r>
              <a:rPr lang="sr-Cyrl-CS" sz="2800" dirty="0" smtClean="0"/>
              <a:t>Задаци координатора за извођење радова</a:t>
            </a:r>
            <a:endParaRPr lang="en-US" sz="2800" dirty="0" smtClean="0"/>
          </a:p>
          <a:p>
            <a:pPr lvl="0"/>
            <a:endParaRPr lang="sr-Cyrl-CS" sz="2800" dirty="0" smtClean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371599"/>
          </a:xfrm>
        </p:spPr>
        <p:txBody>
          <a:bodyPr>
            <a:normAutofit fontScale="90000"/>
          </a:bodyPr>
          <a:lstStyle/>
          <a:p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>		</a:t>
            </a:r>
            <a:br>
              <a:rPr lang="sr-Cyrl-CS" sz="3600" dirty="0" smtClean="0"/>
            </a:br>
            <a:r>
              <a:rPr lang="sr-Cyrl-CS" sz="3600" dirty="0" smtClean="0"/>
              <a:t>Уредба о безбедности и здрављу </a:t>
            </a:r>
            <a:br>
              <a:rPr lang="sr-Cyrl-CS" sz="3600" dirty="0" smtClean="0"/>
            </a:br>
            <a:r>
              <a:rPr lang="sr-Cyrl-CS" sz="3600" dirty="0" smtClean="0"/>
              <a:t>на раду на привременим или </a:t>
            </a:r>
            <a:br>
              <a:rPr lang="sr-Cyrl-CS" sz="3600" dirty="0" smtClean="0"/>
            </a:br>
            <a:r>
              <a:rPr lang="sr-Cyrl-CS" sz="3600" dirty="0" smtClean="0"/>
              <a:t>покретним градилиштима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981200"/>
            <a:ext cx="7848600" cy="4495800"/>
          </a:xfrm>
        </p:spPr>
        <p:txBody>
          <a:bodyPr>
            <a:normAutofit lnSpcReduction="10000"/>
          </a:bodyPr>
          <a:lstStyle/>
          <a:p>
            <a:pPr lvl="0"/>
            <a:endParaRPr lang="sr-Cyrl-CS" sz="2800" dirty="0" smtClean="0"/>
          </a:p>
          <a:p>
            <a:pPr lvl="0"/>
            <a:r>
              <a:rPr lang="sr-Cyrl-CS" sz="2800" dirty="0" smtClean="0"/>
              <a:t>Листа радова обухваћених овом уредбом</a:t>
            </a:r>
            <a:endParaRPr lang="en-US" sz="2800" dirty="0" smtClean="0"/>
          </a:p>
          <a:p>
            <a:pPr lvl="0"/>
            <a:r>
              <a:rPr lang="sr-Cyrl-CS" sz="2800" dirty="0" smtClean="0"/>
              <a:t>Листа радова при којима се појављује специфичан ризик од настанка повреда и оштећења здравља запослених</a:t>
            </a:r>
            <a:endParaRPr lang="en-US" sz="2800" dirty="0" smtClean="0"/>
          </a:p>
          <a:p>
            <a:pPr lvl="0"/>
            <a:r>
              <a:rPr lang="sr-Cyrl-CS" sz="2800" dirty="0" smtClean="0"/>
              <a:t>Преглед општих мера за безбедан и здрав рад на привременим и покретним градилиштима</a:t>
            </a:r>
            <a:endParaRPr lang="en-US" sz="2800" dirty="0" smtClean="0"/>
          </a:p>
          <a:p>
            <a:pPr lvl="0"/>
            <a:r>
              <a:rPr lang="sr-Cyrl-CS" sz="2800" dirty="0" smtClean="0"/>
              <a:t>Преглед посебних мера за безбедан и здрав рад на привременим и покретним градилиштима</a:t>
            </a:r>
            <a:endParaRPr lang="en-US" sz="2800" dirty="0" smtClean="0"/>
          </a:p>
          <a:p>
            <a:pPr lvl="0"/>
            <a:r>
              <a:rPr lang="sr-Cyrl-CS" sz="2800" dirty="0" smtClean="0"/>
              <a:t> Шта садржи план превентивних мера</a:t>
            </a:r>
            <a:endParaRPr lang="en-US" sz="2800" dirty="0" smtClean="0"/>
          </a:p>
          <a:p>
            <a:pPr lvl="0"/>
            <a:endParaRPr lang="sr-Cyrl-CS" sz="2800" dirty="0" smtClean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33400"/>
            <a:ext cx="7772400" cy="5791199"/>
          </a:xfrm>
        </p:spPr>
        <p:txBody>
          <a:bodyPr>
            <a:normAutofit fontScale="90000"/>
          </a:bodyPr>
          <a:lstStyle/>
          <a:p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/>
            </a:r>
            <a:br>
              <a:rPr lang="sr-Cyrl-CS" sz="3600" dirty="0" smtClean="0"/>
            </a:br>
            <a:r>
              <a:rPr lang="sr-Cyrl-CS" sz="3600" dirty="0" smtClean="0"/>
              <a:t>		</a:t>
            </a:r>
            <a:br>
              <a:rPr lang="sr-Cyrl-CS" sz="3600" dirty="0" smtClean="0"/>
            </a:br>
            <a:r>
              <a:rPr lang="sr-Cyrl-CS" sz="3600" dirty="0" smtClean="0"/>
              <a:t>Сваки кандидат извлачи лист са пет питања.</a:t>
            </a:r>
            <a:br>
              <a:rPr lang="sr-Cyrl-CS" sz="3600" dirty="0" smtClean="0"/>
            </a:br>
            <a:r>
              <a:rPr lang="sr-Cyrl-CS" sz="3600" dirty="0" smtClean="0"/>
              <a:t>Одговара на три питања по избору испитивача.</a:t>
            </a:r>
            <a:br>
              <a:rPr lang="sr-Cyrl-CS" sz="3600" dirty="0" smtClean="0"/>
            </a:br>
            <a:r>
              <a:rPr lang="sr-Cyrl-CS" sz="3600" dirty="0" smtClean="0">
                <a:solidFill>
                  <a:srgbClr val="FF0000"/>
                </a:solidFill>
              </a:rPr>
              <a:t>Ако позитивно одговори на два питања пролази.</a:t>
            </a:r>
            <a:br>
              <a:rPr lang="sr-Cyrl-CS" sz="3600" dirty="0" smtClean="0">
                <a:solidFill>
                  <a:srgbClr val="FF0000"/>
                </a:solidFill>
              </a:rPr>
            </a:br>
            <a:r>
              <a:rPr lang="sr-Cyrl-CS" sz="3600" dirty="0" smtClean="0"/>
              <a:t>У супротном одговара и на два преостала питања - </a:t>
            </a:r>
            <a:r>
              <a:rPr lang="sr-Cyrl-CS" sz="3600" dirty="0" smtClean="0">
                <a:solidFill>
                  <a:srgbClr val="FF0000"/>
                </a:solidFill>
              </a:rPr>
              <a:t>пролази ако има укупно три позитивна одговора.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6400800"/>
            <a:ext cx="7848600" cy="76200"/>
          </a:xfrm>
        </p:spPr>
        <p:txBody>
          <a:bodyPr>
            <a:normAutofit fontScale="25000" lnSpcReduction="20000"/>
          </a:bodyPr>
          <a:lstStyle/>
          <a:p>
            <a:pPr lvl="0"/>
            <a:endParaRPr lang="sr-Cyrl-CS" sz="2800" dirty="0" smtClean="0"/>
          </a:p>
          <a:p>
            <a:pPr lvl="0"/>
            <a:endParaRPr lang="sr-Cyrl-CS" sz="2800" dirty="0" smtClean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609600"/>
            <a:ext cx="7772400" cy="5791199"/>
          </a:xfrm>
        </p:spPr>
        <p:txBody>
          <a:bodyPr>
            <a:normAutofit fontScale="90000"/>
          </a:bodyPr>
          <a:lstStyle/>
          <a:p>
            <a:r>
              <a:rPr lang="en-US" altLang="zh-CN" sz="3600" dirty="0" smtClean="0">
                <a:solidFill>
                  <a:srgbClr val="FFC000"/>
                </a:solidFill>
              </a:rPr>
              <a:t>SET  PITANJA  02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zh-CN" altLang="en-US" sz="3600" dirty="0" smtClean="0"/>
              <a:t> 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altLang="zh-CN" sz="3600" dirty="0" smtClean="0"/>
              <a:t>02.1. </a:t>
            </a:r>
            <a:r>
              <a:rPr lang="en-US" altLang="zh-CN" sz="3600" dirty="0" err="1" smtClean="0"/>
              <a:t>Izvođački</a:t>
            </a:r>
            <a:r>
              <a:rPr lang="en-US" altLang="zh-CN" sz="3600" dirty="0" smtClean="0"/>
              <a:t> </a:t>
            </a:r>
            <a:r>
              <a:rPr lang="en-US" altLang="zh-CN" sz="3600" dirty="0" err="1" smtClean="0"/>
              <a:t>projekt</a:t>
            </a:r>
            <a:r>
              <a:rPr lang="en-US" altLang="zh-CN" sz="3600" dirty="0" smtClean="0"/>
              <a:t> - </a:t>
            </a:r>
            <a:r>
              <a:rPr lang="en-US" altLang="zh-CN" sz="3600" dirty="0" err="1" smtClean="0"/>
              <a:t>ko</a:t>
            </a:r>
            <a:r>
              <a:rPr lang="en-US" altLang="zh-CN" sz="3600" dirty="0" smtClean="0"/>
              <a:t> </a:t>
            </a:r>
            <a:r>
              <a:rPr lang="en-US" altLang="zh-CN" sz="3600" dirty="0" err="1" smtClean="0"/>
              <a:t>ga</a:t>
            </a:r>
            <a:r>
              <a:rPr lang="en-US" altLang="zh-CN" sz="3600" dirty="0" smtClean="0"/>
              <a:t> </a:t>
            </a:r>
            <a:r>
              <a:rPr lang="en-US" altLang="zh-CN" sz="3600" dirty="0" err="1" smtClean="0"/>
              <a:t>izrađuje</a:t>
            </a:r>
            <a:r>
              <a:rPr lang="en-US" altLang="zh-CN" sz="3600" dirty="0" smtClean="0"/>
              <a:t>, </a:t>
            </a:r>
            <a:r>
              <a:rPr lang="en-US" altLang="zh-CN" sz="3600" dirty="0" err="1" smtClean="0"/>
              <a:t>odnosno</a:t>
            </a:r>
            <a:r>
              <a:rPr lang="en-US" altLang="zh-CN" sz="3600" dirty="0" smtClean="0"/>
              <a:t> </a:t>
            </a:r>
            <a:r>
              <a:rPr lang="en-US" altLang="zh-CN" sz="3600" dirty="0" err="1" smtClean="0"/>
              <a:t>sadržaj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altLang="zh-CN" sz="3600" dirty="0" smtClean="0"/>
              <a:t>02.2. </a:t>
            </a:r>
            <a:r>
              <a:rPr lang="en-US" altLang="zh-CN" sz="3600" dirty="0" err="1" smtClean="0"/>
              <a:t>Kada</a:t>
            </a:r>
            <a:r>
              <a:rPr lang="en-US" altLang="zh-CN" sz="3600" dirty="0" smtClean="0"/>
              <a:t> je </a:t>
            </a:r>
            <a:r>
              <a:rPr lang="en-US" altLang="zh-CN" sz="3600" dirty="0" err="1" smtClean="0"/>
              <a:t>obavezna</a:t>
            </a:r>
            <a:r>
              <a:rPr lang="en-US" altLang="zh-CN" sz="3600" dirty="0" smtClean="0"/>
              <a:t> </a:t>
            </a:r>
            <a:r>
              <a:rPr lang="en-US" altLang="zh-CN" sz="3600" dirty="0" err="1" smtClean="0"/>
              <a:t>primena</a:t>
            </a:r>
            <a:r>
              <a:rPr lang="en-US" altLang="zh-CN" sz="3600" dirty="0" smtClean="0"/>
              <a:t> </a:t>
            </a:r>
            <a:r>
              <a:rPr lang="en-US" altLang="zh-CN" sz="3600" dirty="0" err="1" smtClean="0"/>
              <a:t>srpskih</a:t>
            </a:r>
            <a:r>
              <a:rPr lang="en-US" altLang="zh-CN" sz="3600" dirty="0" smtClean="0"/>
              <a:t> </a:t>
            </a:r>
            <a:r>
              <a:rPr lang="en-US" altLang="zh-CN" sz="3600" dirty="0" err="1" smtClean="0"/>
              <a:t>standarda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altLang="zh-CN" sz="3600" dirty="0" smtClean="0"/>
              <a:t>02.3. </a:t>
            </a:r>
            <a:r>
              <a:rPr lang="en-US" altLang="zh-CN" sz="3600" dirty="0" err="1" smtClean="0"/>
              <a:t>Шта</a:t>
            </a:r>
            <a:r>
              <a:rPr lang="en-US" altLang="zh-CN" sz="3600" dirty="0" smtClean="0"/>
              <a:t> </a:t>
            </a:r>
            <a:r>
              <a:rPr lang="en-US" altLang="zh-CN" sz="3600" dirty="0" err="1" smtClean="0"/>
              <a:t>садржи</a:t>
            </a:r>
            <a:r>
              <a:rPr lang="en-US" altLang="zh-CN" sz="3600" dirty="0" smtClean="0"/>
              <a:t> </a:t>
            </a:r>
            <a:r>
              <a:rPr lang="en-US" altLang="zh-CN" sz="3600" dirty="0" err="1" smtClean="0"/>
              <a:t>информација</a:t>
            </a:r>
            <a:r>
              <a:rPr lang="en-US" altLang="zh-CN" sz="3600" dirty="0" smtClean="0"/>
              <a:t> о </a:t>
            </a:r>
            <a:r>
              <a:rPr lang="en-US" altLang="zh-CN" sz="3600" dirty="0" err="1" smtClean="0"/>
              <a:t>локацији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altLang="zh-CN" sz="3600" dirty="0" smtClean="0"/>
              <a:t>02.4. </a:t>
            </a:r>
            <a:r>
              <a:rPr lang="en-US" altLang="zh-CN" sz="3600" dirty="0" err="1" smtClean="0"/>
              <a:t>Шта</a:t>
            </a:r>
            <a:r>
              <a:rPr lang="en-US" altLang="zh-CN" sz="3600" dirty="0" smtClean="0"/>
              <a:t> </a:t>
            </a:r>
            <a:r>
              <a:rPr lang="en-US" altLang="zh-CN" sz="3600" dirty="0" err="1" smtClean="0"/>
              <a:t>обухвата</a:t>
            </a:r>
            <a:r>
              <a:rPr lang="en-US" altLang="zh-CN" sz="3600" dirty="0" smtClean="0"/>
              <a:t> </a:t>
            </a:r>
            <a:r>
              <a:rPr lang="en-US" altLang="zh-CN" sz="3600" dirty="0" err="1" smtClean="0"/>
              <a:t>стручни</a:t>
            </a:r>
            <a:r>
              <a:rPr lang="en-US" altLang="zh-CN" sz="3600" dirty="0" smtClean="0"/>
              <a:t> </a:t>
            </a:r>
            <a:r>
              <a:rPr lang="en-US" altLang="zh-CN" sz="3600" dirty="0" err="1" smtClean="0"/>
              <a:t>надзор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sr-Cyrl-CS" sz="3600" dirty="0" smtClean="0"/>
              <a:t>       </a:t>
            </a:r>
            <a:r>
              <a:rPr lang="en-US" altLang="zh-CN" sz="3600" dirty="0" smtClean="0"/>
              <a:t>02.5. </a:t>
            </a:r>
            <a:r>
              <a:rPr lang="en-US" altLang="zh-CN" sz="3600" dirty="0" err="1" smtClean="0"/>
              <a:t>Који</a:t>
            </a:r>
            <a:r>
              <a:rPr lang="en-US" altLang="zh-CN" sz="3600" dirty="0" smtClean="0"/>
              <a:t> </a:t>
            </a:r>
            <a:r>
              <a:rPr lang="en-US" altLang="zh-CN" sz="3600" dirty="0" err="1" smtClean="0"/>
              <a:t>су</a:t>
            </a:r>
            <a:r>
              <a:rPr lang="en-US" altLang="zh-CN" sz="3600" dirty="0" smtClean="0"/>
              <a:t> </a:t>
            </a:r>
            <a:r>
              <a:rPr lang="en-US" altLang="zh-CN" sz="3600" dirty="0" err="1" smtClean="0"/>
              <a:t>саставни</a:t>
            </a:r>
            <a:r>
              <a:rPr lang="en-US" altLang="zh-CN" sz="3600" dirty="0" smtClean="0"/>
              <a:t> </a:t>
            </a:r>
            <a:r>
              <a:rPr lang="en-US" altLang="zh-CN" sz="3600" dirty="0" err="1" smtClean="0"/>
              <a:t>делови</a:t>
            </a:r>
            <a:r>
              <a:rPr lang="en-US" altLang="zh-CN" sz="3600" dirty="0" smtClean="0"/>
              <a:t> </a:t>
            </a:r>
            <a:r>
              <a:rPr lang="en-US" altLang="zh-CN" sz="3600" dirty="0" err="1" smtClean="0"/>
              <a:t>Уговора</a:t>
            </a:r>
            <a:r>
              <a:rPr lang="sr-Cyrl-CS" sz="3600" dirty="0" smtClean="0"/>
              <a:t>	</a:t>
            </a:r>
            <a:br>
              <a:rPr lang="sr-Cyrl-CS" sz="3600" dirty="0" smtClean="0"/>
            </a:b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6400800"/>
            <a:ext cx="7848600" cy="76200"/>
          </a:xfrm>
        </p:spPr>
        <p:txBody>
          <a:bodyPr>
            <a:normAutofit fontScale="25000" lnSpcReduction="20000"/>
          </a:bodyPr>
          <a:lstStyle/>
          <a:p>
            <a:pPr lvl="0"/>
            <a:endParaRPr lang="sr-Cyrl-CS" sz="2800" dirty="0" smtClean="0"/>
          </a:p>
          <a:p>
            <a:pPr lvl="0"/>
            <a:endParaRPr lang="sr-Cyrl-CS" sz="2800" dirty="0" smtClean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066799"/>
          </a:xfrm>
        </p:spPr>
        <p:txBody>
          <a:bodyPr>
            <a:normAutofit/>
          </a:bodyPr>
          <a:lstStyle/>
          <a:p>
            <a:r>
              <a:rPr lang="sr-Cyrl-CS" sz="3600" dirty="0" smtClean="0"/>
              <a:t>             </a:t>
            </a:r>
            <a:r>
              <a:rPr lang="sr-Cyrl-CS" sz="3600" dirty="0" smtClean="0"/>
              <a:t>Правилници и уредбе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828800"/>
            <a:ext cx="8153400" cy="4800600"/>
          </a:xfrm>
        </p:spPr>
        <p:txBody>
          <a:bodyPr>
            <a:normAutofit fontScale="70000" lnSpcReduction="20000"/>
          </a:bodyPr>
          <a:lstStyle/>
          <a:p>
            <a:r>
              <a:rPr lang="sr-Cyrl-CS" dirty="0" smtClean="0"/>
              <a:t>Правилник о садржини и начину издавања грађевинске дозволе  - 2011</a:t>
            </a:r>
            <a:endParaRPr lang="en-US" dirty="0" smtClean="0"/>
          </a:p>
          <a:p>
            <a:r>
              <a:rPr lang="sr-Cyrl-CS" dirty="0" smtClean="0"/>
              <a:t> </a:t>
            </a:r>
            <a:endParaRPr lang="en-US" dirty="0" smtClean="0"/>
          </a:p>
          <a:p>
            <a:r>
              <a:rPr lang="sr-Cyrl-CS" dirty="0" smtClean="0"/>
              <a:t>Правилник о садржини и начину израде техничке документације за објекте високоградње  - 2008</a:t>
            </a:r>
            <a:endParaRPr lang="en-US" dirty="0" smtClean="0"/>
          </a:p>
          <a:p>
            <a:r>
              <a:rPr lang="sr-Cyrl-CS" dirty="0" smtClean="0"/>
              <a:t> </a:t>
            </a:r>
            <a:endParaRPr lang="en-US" dirty="0" smtClean="0"/>
          </a:p>
          <a:p>
            <a:r>
              <a:rPr lang="sr-Cyrl-CS" dirty="0" smtClean="0"/>
              <a:t>Правилник о садржини и начину вршења техничке контроле главних пројеката  - 2011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dirty="0" err="1" smtClean="0"/>
              <a:t>Правилник</a:t>
            </a:r>
            <a:r>
              <a:rPr lang="en-US" dirty="0" smtClean="0"/>
              <a:t> о </a:t>
            </a:r>
            <a:r>
              <a:rPr lang="en-US" dirty="0" err="1" smtClean="0"/>
              <a:t>методологији</a:t>
            </a:r>
            <a:r>
              <a:rPr lang="en-US" dirty="0" smtClean="0"/>
              <a:t> и </a:t>
            </a:r>
            <a:r>
              <a:rPr lang="en-US" dirty="0" err="1" smtClean="0"/>
              <a:t>процедури</a:t>
            </a:r>
            <a:r>
              <a:rPr lang="en-US" dirty="0" smtClean="0"/>
              <a:t> </a:t>
            </a:r>
            <a:r>
              <a:rPr lang="en-US" dirty="0" err="1" smtClean="0"/>
              <a:t>реализације</a:t>
            </a:r>
            <a:r>
              <a:rPr lang="en-US" dirty="0" smtClean="0"/>
              <a:t> </a:t>
            </a:r>
            <a:r>
              <a:rPr lang="en-US" dirty="0" err="1" smtClean="0"/>
              <a:t>пројеката</a:t>
            </a:r>
            <a:r>
              <a:rPr lang="en-US" dirty="0" smtClean="0"/>
              <a:t> </a:t>
            </a:r>
            <a:r>
              <a:rPr lang="en-US" dirty="0" err="1" smtClean="0"/>
              <a:t>од</a:t>
            </a:r>
            <a:r>
              <a:rPr lang="en-US" dirty="0" smtClean="0"/>
              <a:t> </a:t>
            </a:r>
            <a:r>
              <a:rPr lang="en-US" dirty="0" err="1" smtClean="0"/>
              <a:t>значаја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Републику</a:t>
            </a:r>
            <a:r>
              <a:rPr lang="en-US" dirty="0" smtClean="0"/>
              <a:t> </a:t>
            </a:r>
            <a:r>
              <a:rPr lang="en-US" dirty="0" err="1" smtClean="0"/>
              <a:t>Србију</a:t>
            </a:r>
            <a:r>
              <a:rPr lang="en-US" dirty="0" smtClean="0"/>
              <a:t>  - 2012</a:t>
            </a:r>
          </a:p>
          <a:p>
            <a:r>
              <a:rPr lang="sr-Cyrl-CS" dirty="0" smtClean="0"/>
              <a:t> </a:t>
            </a:r>
            <a:endParaRPr lang="en-US" dirty="0" smtClean="0"/>
          </a:p>
          <a:p>
            <a:r>
              <a:rPr lang="en-US" dirty="0" err="1" smtClean="0"/>
              <a:t>Правилник</a:t>
            </a:r>
            <a:r>
              <a:rPr lang="en-US" dirty="0" smtClean="0"/>
              <a:t> о </a:t>
            </a:r>
            <a:r>
              <a:rPr lang="en-US" dirty="0" err="1" smtClean="0"/>
              <a:t>изгледу</a:t>
            </a:r>
            <a:r>
              <a:rPr lang="en-US" dirty="0" smtClean="0"/>
              <a:t> и </a:t>
            </a:r>
            <a:r>
              <a:rPr lang="en-US" dirty="0" err="1" smtClean="0"/>
              <a:t>садржини</a:t>
            </a:r>
            <a:r>
              <a:rPr lang="en-US" dirty="0" smtClean="0"/>
              <a:t> </a:t>
            </a:r>
            <a:r>
              <a:rPr lang="en-US" dirty="0" err="1" smtClean="0"/>
              <a:t>службеног</a:t>
            </a:r>
            <a:r>
              <a:rPr lang="en-US" dirty="0" smtClean="0"/>
              <a:t> </a:t>
            </a:r>
            <a:r>
              <a:rPr lang="en-US" dirty="0" err="1" smtClean="0"/>
              <a:t>знака</a:t>
            </a:r>
            <a:r>
              <a:rPr lang="en-US" dirty="0" smtClean="0"/>
              <a:t> и </a:t>
            </a:r>
            <a:r>
              <a:rPr lang="en-US" dirty="0" err="1" smtClean="0"/>
              <a:t>поступку</a:t>
            </a:r>
            <a:r>
              <a:rPr lang="en-US" dirty="0" smtClean="0"/>
              <a:t> </a:t>
            </a:r>
            <a:r>
              <a:rPr lang="en-US" dirty="0" err="1" smtClean="0"/>
              <a:t>затварања</a:t>
            </a:r>
            <a:r>
              <a:rPr lang="en-US" dirty="0" smtClean="0"/>
              <a:t> </a:t>
            </a:r>
            <a:r>
              <a:rPr lang="en-US" dirty="0" err="1" smtClean="0"/>
              <a:t>градилишта</a:t>
            </a:r>
            <a:r>
              <a:rPr lang="en-US" dirty="0" smtClean="0"/>
              <a:t>   -  2009</a:t>
            </a:r>
          </a:p>
          <a:p>
            <a:r>
              <a:rPr lang="en-US" dirty="0" smtClean="0"/>
              <a:t> </a:t>
            </a:r>
          </a:p>
          <a:p>
            <a:r>
              <a:rPr lang="en-US" dirty="0" err="1" smtClean="0"/>
              <a:t>Правилник</a:t>
            </a:r>
            <a:r>
              <a:rPr lang="en-US" dirty="0" smtClean="0"/>
              <a:t> о </a:t>
            </a:r>
            <a:r>
              <a:rPr lang="en-US" dirty="0" err="1" smtClean="0"/>
              <a:t>обрасцу</a:t>
            </a:r>
            <a:r>
              <a:rPr lang="en-US" dirty="0" smtClean="0"/>
              <a:t> и </a:t>
            </a:r>
            <a:r>
              <a:rPr lang="en-US" dirty="0" err="1" smtClean="0"/>
              <a:t>садржини</a:t>
            </a:r>
            <a:r>
              <a:rPr lang="en-US" dirty="0" smtClean="0"/>
              <a:t> </a:t>
            </a:r>
            <a:r>
              <a:rPr lang="en-US" dirty="0" err="1" smtClean="0"/>
              <a:t>легитимације</a:t>
            </a:r>
            <a:r>
              <a:rPr lang="en-US" dirty="0" smtClean="0"/>
              <a:t> </a:t>
            </a:r>
            <a:r>
              <a:rPr lang="en-US" dirty="0" err="1" smtClean="0"/>
              <a:t>урбанистичког</a:t>
            </a:r>
            <a:r>
              <a:rPr lang="en-US" dirty="0" smtClean="0"/>
              <a:t> и </a:t>
            </a:r>
            <a:r>
              <a:rPr lang="en-US" dirty="0" err="1" smtClean="0"/>
              <a:t>грађевинског</a:t>
            </a:r>
            <a:r>
              <a:rPr lang="en-US" dirty="0" smtClean="0"/>
              <a:t> </a:t>
            </a:r>
            <a:r>
              <a:rPr lang="en-US" dirty="0" err="1" smtClean="0"/>
              <a:t>инспектора</a:t>
            </a:r>
            <a:r>
              <a:rPr lang="en-US" dirty="0" smtClean="0"/>
              <a:t> и </a:t>
            </a:r>
            <a:r>
              <a:rPr lang="en-US" dirty="0" err="1" smtClean="0"/>
              <a:t>врсти</a:t>
            </a:r>
            <a:r>
              <a:rPr lang="en-US" dirty="0" smtClean="0"/>
              <a:t> </a:t>
            </a:r>
            <a:r>
              <a:rPr lang="en-US" dirty="0" err="1" smtClean="0"/>
              <a:t>опреме</a:t>
            </a:r>
            <a:r>
              <a:rPr lang="en-US" dirty="0" smtClean="0"/>
              <a:t> </a:t>
            </a:r>
            <a:r>
              <a:rPr lang="en-US" dirty="0" err="1" smtClean="0"/>
              <a:t>коју</a:t>
            </a:r>
            <a:r>
              <a:rPr lang="en-US" dirty="0" smtClean="0"/>
              <a:t> </a:t>
            </a:r>
            <a:r>
              <a:rPr lang="en-US" dirty="0" err="1" smtClean="0"/>
              <a:t>користи</a:t>
            </a:r>
            <a:r>
              <a:rPr lang="en-US" dirty="0" smtClean="0"/>
              <a:t> </a:t>
            </a:r>
            <a:r>
              <a:rPr lang="en-US" dirty="0" err="1" smtClean="0"/>
              <a:t>инспектор</a:t>
            </a:r>
            <a:r>
              <a:rPr lang="en-US" dirty="0" smtClean="0"/>
              <a:t>  - 2009</a:t>
            </a:r>
          </a:p>
          <a:p>
            <a:endParaRPr lang="en-US" dirty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066799"/>
          </a:xfrm>
        </p:spPr>
        <p:txBody>
          <a:bodyPr>
            <a:normAutofit/>
          </a:bodyPr>
          <a:lstStyle/>
          <a:p>
            <a:r>
              <a:rPr lang="sr-Cyrl-CS" sz="3600" dirty="0" smtClean="0"/>
              <a:t>             </a:t>
            </a:r>
            <a:r>
              <a:rPr lang="sr-Cyrl-CS" sz="3600" dirty="0" smtClean="0"/>
              <a:t>Правилници и уредбе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828800"/>
            <a:ext cx="8153400" cy="4800600"/>
          </a:xfrm>
        </p:spPr>
        <p:txBody>
          <a:bodyPr>
            <a:normAutofit fontScale="77500" lnSpcReduction="20000"/>
          </a:bodyPr>
          <a:lstStyle/>
          <a:p>
            <a:r>
              <a:rPr lang="sr-Cyrl-CS" dirty="0" smtClean="0"/>
              <a:t>Посебне узансе о грађењу  - 1977</a:t>
            </a:r>
            <a:endParaRPr lang="en-US" dirty="0" smtClean="0"/>
          </a:p>
          <a:p>
            <a:r>
              <a:rPr lang="sr-Cyrl-CS" b="1" dirty="0" smtClean="0"/>
              <a:t> </a:t>
            </a:r>
            <a:endParaRPr lang="en-US" dirty="0" smtClean="0"/>
          </a:p>
          <a:p>
            <a:r>
              <a:rPr lang="sr-Cyrl-CS" dirty="0" smtClean="0"/>
              <a:t>Правилник о садржини и начину осматрања тла и објекта у току грађења и употребе  - 2011</a:t>
            </a:r>
            <a:endParaRPr lang="en-US" dirty="0" smtClean="0"/>
          </a:p>
          <a:p>
            <a:r>
              <a:rPr lang="sr-Cyrl-CS" dirty="0" smtClean="0"/>
              <a:t> </a:t>
            </a:r>
            <a:endParaRPr lang="en-US" dirty="0" smtClean="0"/>
          </a:p>
          <a:p>
            <a:r>
              <a:rPr lang="sr-Cyrl-CS" dirty="0" smtClean="0"/>
              <a:t>Правилник </a:t>
            </a:r>
            <a:r>
              <a:rPr lang="sr-Cyrl-CS" dirty="0" smtClean="0"/>
              <a:t>о садржини и начину вођења стручног надзора  - 2010</a:t>
            </a:r>
            <a:endParaRPr lang="en-US" dirty="0" smtClean="0"/>
          </a:p>
          <a:p>
            <a:r>
              <a:rPr lang="sr-Cyrl-CS" dirty="0" smtClean="0"/>
              <a:t> </a:t>
            </a:r>
            <a:endParaRPr lang="en-US" dirty="0" smtClean="0"/>
          </a:p>
          <a:p>
            <a:r>
              <a:rPr lang="sr-Cyrl-CS" dirty="0" smtClean="0"/>
              <a:t>Правилник о садржини и начину вођења књиге инспекције и грађевинског дневника  - 2003</a:t>
            </a:r>
            <a:endParaRPr lang="en-US" dirty="0" smtClean="0"/>
          </a:p>
          <a:p>
            <a:r>
              <a:rPr lang="sr-Cyrl-CS" dirty="0" smtClean="0"/>
              <a:t> </a:t>
            </a:r>
            <a:endParaRPr lang="en-US" dirty="0" smtClean="0"/>
          </a:p>
          <a:p>
            <a:r>
              <a:rPr lang="sr-Cyrl-CS" dirty="0" smtClean="0"/>
              <a:t>Правилник о садржини и начину вршења техничког прегледа објекта и издавању употребне дозволе  - 2011</a:t>
            </a:r>
            <a:endParaRPr lang="en-US" dirty="0" smtClean="0"/>
          </a:p>
          <a:p>
            <a:r>
              <a:rPr lang="sr-Cyrl-CS" dirty="0" smtClean="0"/>
              <a:t> </a:t>
            </a:r>
            <a:endParaRPr lang="en-US" dirty="0" smtClean="0"/>
          </a:p>
          <a:p>
            <a:r>
              <a:rPr lang="sr-Cyrl-CS" dirty="0" smtClean="0"/>
              <a:t>Уредба о безбедности и здрављу на раду на привременим и покретним градилиштима  - 2009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066799"/>
          </a:xfrm>
        </p:spPr>
        <p:txBody>
          <a:bodyPr>
            <a:normAutofit/>
          </a:bodyPr>
          <a:lstStyle/>
          <a:p>
            <a:r>
              <a:rPr lang="sr-Cyrl-CS" sz="3600" dirty="0" smtClean="0"/>
              <a:t>             </a:t>
            </a:r>
            <a:r>
              <a:rPr lang="sr-Cyrl-CS" sz="3600" dirty="0" smtClean="0"/>
              <a:t>Закон о планирању и изградњи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676400"/>
            <a:ext cx="7848600" cy="4800600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Pravila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gradjenja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/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Informacija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o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lokaciji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/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Ko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izdaje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lokacijsku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dozvolu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/>
            <a:r>
              <a:rPr lang="es-C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Dokumenta</a:t>
            </a:r>
            <a:r>
              <a:rPr lang="es-C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koja</a:t>
            </a:r>
            <a:r>
              <a:rPr lang="es-C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se </a:t>
            </a:r>
            <a:r>
              <a:rPr lang="es-C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prilažu</a:t>
            </a:r>
            <a:r>
              <a:rPr lang="es-C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uz</a:t>
            </a:r>
            <a:r>
              <a:rPr lang="es-C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zahtev</a:t>
            </a:r>
            <a:r>
              <a:rPr lang="es-C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za</a:t>
            </a:r>
            <a:r>
              <a:rPr lang="es-C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izdavanje</a:t>
            </a:r>
            <a:r>
              <a:rPr lang="es-C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lokacijske</a:t>
            </a:r>
            <a:r>
              <a:rPr lang="es-C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dozvole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/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Šta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sadrži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lokacijska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dozvola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/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Parcelizacija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preparcelizacija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/>
            <a:r>
              <a:rPr lang="es-C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Ko</a:t>
            </a:r>
            <a:r>
              <a:rPr lang="es-C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sprovodi</a:t>
            </a:r>
            <a:r>
              <a:rPr lang="es-C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plan </a:t>
            </a:r>
            <a:r>
              <a:rPr lang="es-C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parcelizacije</a:t>
            </a:r>
            <a:r>
              <a:rPr lang="es-C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odnosno</a:t>
            </a:r>
            <a:r>
              <a:rPr lang="es-C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preparcelizacije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/>
            <a:r>
              <a:rPr lang="sr-Latn-C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Pojam: gradjevinsko zemljište, vrste gradjevinskog zemljišta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066799"/>
          </a:xfrm>
        </p:spPr>
        <p:txBody>
          <a:bodyPr>
            <a:normAutofit/>
          </a:bodyPr>
          <a:lstStyle/>
          <a:p>
            <a:r>
              <a:rPr lang="sr-Cyrl-CS" sz="3600" dirty="0" smtClean="0"/>
              <a:t>             Закон о планирању и изградњи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362200"/>
            <a:ext cx="7848600" cy="4114800"/>
          </a:xfrm>
        </p:spPr>
        <p:txBody>
          <a:bodyPr>
            <a:normAutofit/>
          </a:bodyPr>
          <a:lstStyle/>
          <a:p>
            <a:pPr lvl="0"/>
            <a:r>
              <a:rPr lang="sr-Latn-CS" dirty="0" smtClean="0"/>
              <a:t>Vrste tehničke dokumentacije</a:t>
            </a:r>
            <a:endParaRPr lang="en-US" dirty="0" smtClean="0"/>
          </a:p>
          <a:p>
            <a:pPr lvl="0"/>
            <a:r>
              <a:rPr lang="sr-Latn-CS" dirty="0" smtClean="0"/>
              <a:t>Šta obuhvataju predhodni radovi</a:t>
            </a:r>
            <a:endParaRPr lang="en-US" dirty="0" smtClean="0"/>
          </a:p>
          <a:p>
            <a:pPr lvl="0"/>
            <a:r>
              <a:rPr lang="sr-Latn-CS" dirty="0" smtClean="0"/>
              <a:t>Sadržaj predhodne studije opravdanodti i studije opravdanosti</a:t>
            </a:r>
            <a:endParaRPr lang="en-US" dirty="0" smtClean="0"/>
          </a:p>
          <a:p>
            <a:pPr lvl="0"/>
            <a:r>
              <a:rPr lang="sr-Latn-CS" dirty="0" smtClean="0"/>
              <a:t>Sadržaj generalnog projekta</a:t>
            </a:r>
            <a:endParaRPr lang="en-US" dirty="0" smtClean="0"/>
          </a:p>
          <a:p>
            <a:pPr lvl="0"/>
            <a:r>
              <a:rPr lang="sr-Latn-CS" dirty="0" smtClean="0"/>
              <a:t>Sadržaj idejnog projekta</a:t>
            </a:r>
            <a:endParaRPr lang="en-US" dirty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066799"/>
          </a:xfrm>
        </p:spPr>
        <p:txBody>
          <a:bodyPr>
            <a:normAutofit/>
          </a:bodyPr>
          <a:lstStyle/>
          <a:p>
            <a:r>
              <a:rPr lang="sr-Cyrl-CS" sz="3600" dirty="0" smtClean="0"/>
              <a:t>             Закон о планирању и изградњи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362200"/>
            <a:ext cx="7848600" cy="4114800"/>
          </a:xfrm>
        </p:spPr>
        <p:txBody>
          <a:bodyPr>
            <a:normAutofit/>
          </a:bodyPr>
          <a:lstStyle/>
          <a:p>
            <a:pPr lvl="0"/>
            <a:r>
              <a:rPr lang="sr-Latn-CS" dirty="0" smtClean="0"/>
              <a:t>Sadržaj glavnog projekta</a:t>
            </a:r>
            <a:endParaRPr lang="en-US" dirty="0" smtClean="0"/>
          </a:p>
          <a:p>
            <a:pPr lvl="0"/>
            <a:r>
              <a:rPr lang="sr-Latn-CS" dirty="0" smtClean="0"/>
              <a:t>Šta se radi kada je glavni projekt izrađen prema propisima drugih zemalja. </a:t>
            </a:r>
            <a:endParaRPr lang="en-US" dirty="0" smtClean="0"/>
          </a:p>
          <a:p>
            <a:pPr lvl="0"/>
            <a:r>
              <a:rPr lang="sr-Latn-CS" dirty="0" smtClean="0"/>
              <a:t>Posebne vrste glavnog projekta</a:t>
            </a:r>
            <a:endParaRPr lang="en-US" dirty="0" smtClean="0"/>
          </a:p>
          <a:p>
            <a:pPr lvl="0"/>
            <a:r>
              <a:rPr lang="sr-Latn-CS" dirty="0" smtClean="0"/>
              <a:t>Izvođački projekt - ko ga izrađuje, odnosno sadržaj</a:t>
            </a:r>
            <a:endParaRPr lang="en-US" dirty="0" smtClean="0"/>
          </a:p>
          <a:p>
            <a:pPr lvl="0"/>
            <a:r>
              <a:rPr lang="sr-Latn-CS" dirty="0" smtClean="0"/>
              <a:t>Projekt izvedenog objekta, ko ga izrađuje a ko overava, odnosno sadržaj</a:t>
            </a:r>
            <a:endParaRPr lang="en-US" dirty="0" smtClean="0"/>
          </a:p>
          <a:p>
            <a:pPr lvl="0"/>
            <a:endParaRPr lang="en-US" dirty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066799"/>
          </a:xfrm>
        </p:spPr>
        <p:txBody>
          <a:bodyPr>
            <a:normAutofit/>
          </a:bodyPr>
          <a:lstStyle/>
          <a:p>
            <a:r>
              <a:rPr lang="sr-Cyrl-CS" sz="3600" dirty="0" smtClean="0"/>
              <a:t>             Закон о планирању и изградњи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362200"/>
            <a:ext cx="7848600" cy="4114800"/>
          </a:xfrm>
        </p:spPr>
        <p:txBody>
          <a:bodyPr>
            <a:normAutofit/>
          </a:bodyPr>
          <a:lstStyle/>
          <a:p>
            <a:pPr lvl="0"/>
            <a:r>
              <a:rPr lang="sr-Latn-CS" dirty="0" smtClean="0"/>
              <a:t>Ko ima pravo da izrađuje tehničku dokumentaciju</a:t>
            </a:r>
            <a:endParaRPr lang="en-US" dirty="0" smtClean="0"/>
          </a:p>
          <a:p>
            <a:pPr lvl="0"/>
            <a:r>
              <a:rPr lang="sr-Latn-CS" dirty="0" smtClean="0"/>
              <a:t>Uslovi koje mora da ispunjava odgovorni projektant</a:t>
            </a:r>
            <a:endParaRPr lang="en-US" dirty="0" smtClean="0"/>
          </a:p>
          <a:p>
            <a:pPr lvl="0"/>
            <a:r>
              <a:rPr lang="sr-Latn-CS" dirty="0" smtClean="0"/>
              <a:t>Ko ima pravo da vrši tehničku kontrolu tehničke dokumentacije</a:t>
            </a:r>
            <a:endParaRPr lang="en-US" dirty="0" smtClean="0"/>
          </a:p>
          <a:p>
            <a:pPr lvl="0"/>
            <a:r>
              <a:rPr lang="sr-Latn-CS" dirty="0" smtClean="0"/>
              <a:t>Uslovi koje mora da ispunjava vršilac tehničke kontrole</a:t>
            </a:r>
            <a:endParaRPr lang="en-US" dirty="0" smtClean="0"/>
          </a:p>
          <a:p>
            <a:pPr lvl="0"/>
            <a:r>
              <a:rPr lang="sr-Latn-CS" dirty="0" smtClean="0"/>
              <a:t>Revizija projekata – koji delovi tehničke kontrole podležu reviziji, za koje objekte, ko vrši reviziju</a:t>
            </a:r>
            <a:endParaRPr lang="en-US" dirty="0" smtClean="0"/>
          </a:p>
          <a:p>
            <a:pPr lvl="0"/>
            <a:r>
              <a:rPr lang="sr-Latn-CS" dirty="0" smtClean="0"/>
              <a:t>Šta se proverava prilikom revizije projekata</a:t>
            </a:r>
            <a:endParaRPr lang="en-US" dirty="0" smtClean="0"/>
          </a:p>
          <a:p>
            <a:pPr lvl="0"/>
            <a:endParaRPr lang="en-US" dirty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066799"/>
          </a:xfrm>
        </p:spPr>
        <p:txBody>
          <a:bodyPr>
            <a:normAutofit/>
          </a:bodyPr>
          <a:lstStyle/>
          <a:p>
            <a:r>
              <a:rPr lang="sr-Cyrl-CS" sz="3600" dirty="0" smtClean="0"/>
              <a:t>             Закон о планирању и изградњи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362200"/>
            <a:ext cx="7848600" cy="4114800"/>
          </a:xfrm>
        </p:spPr>
        <p:txBody>
          <a:bodyPr>
            <a:normAutofit lnSpcReduction="10000"/>
          </a:bodyPr>
          <a:lstStyle/>
          <a:p>
            <a:pPr lvl="0"/>
            <a:r>
              <a:rPr lang="sr-Latn-CS" dirty="0" smtClean="0"/>
              <a:t>Ko izdaje građevinsku dozvolu</a:t>
            </a:r>
            <a:endParaRPr lang="en-US" dirty="0" smtClean="0"/>
          </a:p>
          <a:p>
            <a:pPr lvl="0"/>
            <a:r>
              <a:rPr lang="sr-Latn-CS" dirty="0" smtClean="0"/>
              <a:t>Koji dokumenti se prilažu prilikom izdavanja građevinske dozvole</a:t>
            </a:r>
            <a:endParaRPr lang="en-US" dirty="0" smtClean="0"/>
          </a:p>
          <a:p>
            <a:pPr lvl="0"/>
            <a:r>
              <a:rPr lang="sr-Latn-CS" dirty="0" smtClean="0"/>
              <a:t>Sadržaj građevinske dozvole</a:t>
            </a:r>
            <a:endParaRPr lang="en-US" dirty="0" smtClean="0"/>
          </a:p>
          <a:p>
            <a:pPr lvl="0"/>
            <a:r>
              <a:rPr lang="sr-Latn-CS" dirty="0" smtClean="0"/>
              <a:t>Na osnovu čega se izvode pripremni radovi</a:t>
            </a:r>
            <a:endParaRPr lang="en-US" dirty="0" smtClean="0"/>
          </a:p>
          <a:p>
            <a:pPr lvl="0"/>
            <a:r>
              <a:rPr lang="sr-Latn-CS" dirty="0" smtClean="0"/>
              <a:t>Za koje objekte se izdaje privremena građevinska dozvola</a:t>
            </a:r>
            <a:endParaRPr lang="en-US" dirty="0" smtClean="0"/>
          </a:p>
          <a:p>
            <a:pPr lvl="0"/>
            <a:r>
              <a:rPr lang="sr-Latn-CS" dirty="0" smtClean="0"/>
              <a:t>Prijava radova</a:t>
            </a:r>
            <a:endParaRPr lang="en-US" dirty="0" smtClean="0"/>
          </a:p>
          <a:p>
            <a:pPr lvl="0"/>
            <a:r>
              <a:rPr lang="sr-Latn-CS" dirty="0" smtClean="0"/>
              <a:t>Šta obezbeđuje investitor pre početka radova</a:t>
            </a:r>
            <a:endParaRPr lang="en-US" dirty="0"/>
          </a:p>
        </p:txBody>
      </p:sp>
      <p:pic>
        <p:nvPicPr>
          <p:cNvPr id="1026" name="Picture 0" descr="GRBKonac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109</TotalTime>
  <Words>810</Words>
  <Application>Microsoft Office PowerPoint</Application>
  <PresentationFormat>On-screen Show (4:3)</PresentationFormat>
  <Paragraphs>215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Flow</vt:lpstr>
      <vt:lpstr>             Закони</vt:lpstr>
      <vt:lpstr>             Правилници и уредбе</vt:lpstr>
      <vt:lpstr>             Правилници и уредбе</vt:lpstr>
      <vt:lpstr>             Правилници и уредбе</vt:lpstr>
      <vt:lpstr>             Закон о планирању и изградњи</vt:lpstr>
      <vt:lpstr>             Закон о планирању и изградњи</vt:lpstr>
      <vt:lpstr>             Закон о планирању и изградњи</vt:lpstr>
      <vt:lpstr>             Закон о планирању и изградњи</vt:lpstr>
      <vt:lpstr>             Закон о планирању и изградњи</vt:lpstr>
      <vt:lpstr>             Закон о планирању и изградњи</vt:lpstr>
      <vt:lpstr>Закон о стандардизацији    </vt:lpstr>
      <vt:lpstr>Закон о техничким захтевима  за производе и оцењивању  усаглашености производа са прописаним захтевима                </vt:lpstr>
      <vt:lpstr>Закон о техничким захтевима  за производе и оцењивању  усаглашености производа са прописаним захтевима                </vt:lpstr>
      <vt:lpstr>Закон о безбедности  и здрављу на раду               </vt:lpstr>
      <vt:lpstr>Правилник о садржају и  начину израде техничке документације за објекте високоградње               </vt:lpstr>
      <vt:lpstr>Правилник о садржини  информације о локацији и  садржини локацијске дозволе                </vt:lpstr>
      <vt:lpstr>        Правилник о садржини и начину издавања грађевинске дозволе                </vt:lpstr>
      <vt:lpstr>        Правилник о садржини и начину вршења техничке контроле главних пројеката          </vt:lpstr>
      <vt:lpstr>        Правилник о садржини и вођењу  стручног надзора          </vt:lpstr>
      <vt:lpstr>        Правилник о садржини и начину  вођења књиге инспекције и  грађевинског дневника            </vt:lpstr>
      <vt:lpstr>        Правилник о садржини и начину  осматрања тла у току грађења и  употребе         </vt:lpstr>
      <vt:lpstr>        Правилник о садржини и начину  вршења техничког прегледа објекта  и издавању употребне дозволе</vt:lpstr>
      <vt:lpstr>        Правилник о садржини и начину  вршења техничког прегледа објекта  и издавању употребне дозволе</vt:lpstr>
      <vt:lpstr>       Посебне узансе о грађењу</vt:lpstr>
      <vt:lpstr>       Посебне узансе о грађењу</vt:lpstr>
      <vt:lpstr>       Уредба о безбедности и здрављу  на раду на привременим или  покретним градилиштима</vt:lpstr>
      <vt:lpstr>       Уредба о безбедности и здрављу  на раду на привременим или  покретним градилиштима</vt:lpstr>
      <vt:lpstr>       Сваки кандидат извлачи лист са пет питања. Одговара на три питања по избору испитивача. Ако позитивно одговори на два питања пролази. У супротном одговара и на два преостала питања - пролази ако има укупно три позитивна одговора.</vt:lpstr>
      <vt:lpstr>SET  PITANJA  02   02.1. Izvođački projekt - ko ga izrađuje, odnosno sadržaj 02.2. Kada je obavezna primena srpskih standarda 02.3. Шта садржи информација о локацији 02.4. Шта обухвата стручни надзор        02.5. Који су саставни делови Уговора  </vt:lpstr>
    </vt:vector>
  </TitlesOfParts>
  <Company>PC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Korisnik</cp:lastModifiedBy>
  <cp:revision>13</cp:revision>
  <dcterms:created xsi:type="dcterms:W3CDTF">2011-01-23T17:54:58Z</dcterms:created>
  <dcterms:modified xsi:type="dcterms:W3CDTF">2012-04-22T14:51:57Z</dcterms:modified>
</cp:coreProperties>
</file>